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76" r:id="rId4"/>
    <p:sldId id="263" r:id="rId5"/>
    <p:sldId id="258" r:id="rId6"/>
    <p:sldId id="259" r:id="rId7"/>
    <p:sldId id="260" r:id="rId8"/>
    <p:sldId id="279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</p:sldIdLst>
  <p:sldSz cx="12192000" cy="9144000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5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13762" cy="46481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41075" y="0"/>
            <a:ext cx="3013762" cy="46481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44286"/>
            <a:ext cx="3013762" cy="46481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41075" y="8844286"/>
            <a:ext cx="3013762" cy="46481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b" anchorCtr="0">
            <a:noAutofit/>
          </a:bodyPr>
          <a:lstStyle/>
          <a:p>
            <a:pPr algn="r"/>
            <a:endParaRPr lang="ar-SA" dirty="0" smtClean="0">
              <a:latin typeface="Candara" panose="020E0502030303020204" pitchFamily="34" charset="0"/>
            </a:endParaRPr>
          </a:p>
          <a:p>
            <a:pPr lvl="1"/>
            <a:endParaRPr lang="ar-SA" dirty="0" smtClean="0">
              <a:latin typeface="Candara" panose="020E0502030303020204" pitchFamily="34" charset="0"/>
            </a:endParaRPr>
          </a:p>
          <a:p>
            <a:pPr lvl="2"/>
            <a:endParaRPr lang="ar-SA" dirty="0" smtClean="0">
              <a:latin typeface="Candara" panose="020E0502030303020204" pitchFamily="34" charset="0"/>
            </a:endParaRPr>
          </a:p>
          <a:p>
            <a:pPr lvl="3"/>
            <a:endParaRPr lang="ar-SA" dirty="0" smtClean="0">
              <a:latin typeface="Candara" panose="020E0502030303020204" pitchFamily="34" charset="0"/>
            </a:endParaRPr>
          </a:p>
          <a:p>
            <a:pPr lvl="4"/>
            <a:endParaRPr lang="ar-SA" dirty="0" smtClean="0">
              <a:latin typeface="Candara" panose="020E0502030303020204" pitchFamily="34" charset="0"/>
            </a:endParaRPr>
          </a:p>
          <a:p>
            <a:pPr lvl="5"/>
            <a:endParaRPr lang="ar-SA" dirty="0" smtClean="0">
              <a:latin typeface="Candara" panose="020E0502030303020204" pitchFamily="34" charset="0"/>
            </a:endParaRPr>
          </a:p>
          <a:p>
            <a:pPr lvl="6"/>
            <a:endParaRPr lang="ar-SA" dirty="0" smtClean="0">
              <a:latin typeface="Candara" panose="020E0502030303020204" pitchFamily="34" charset="0"/>
            </a:endParaRPr>
          </a:p>
          <a:p>
            <a:pPr lvl="7"/>
            <a:endParaRPr lang="ar-SA" dirty="0" smtClean="0">
              <a:latin typeface="Candara" panose="020E0502030303020204" pitchFamily="34" charset="0"/>
            </a:endParaRPr>
          </a:p>
          <a:p>
            <a:pPr lvl="8"/>
            <a:endParaRPr lang="ar-SA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051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845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739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26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357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662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443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63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137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718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566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66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748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221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65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50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58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22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80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17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81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07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6324599" y="3175000"/>
            <a:ext cx="7315200" cy="2590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1007534" y="719667"/>
            <a:ext cx="7315200" cy="750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14401" y="2641601"/>
            <a:ext cx="1036319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914401" y="2840039"/>
            <a:ext cx="10363198" cy="196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3352801" y="203200"/>
            <a:ext cx="5486399" cy="10363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390421" y="6400801"/>
            <a:ext cx="73152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2390421" y="817563"/>
            <a:ext cx="73152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390421" y="7156450"/>
            <a:ext cx="7315200" cy="1073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1" y="363537"/>
            <a:ext cx="4010377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766735" y="363537"/>
            <a:ext cx="6815664" cy="7804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09601" y="1912939"/>
            <a:ext cx="4010377" cy="6254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1" y="366712"/>
            <a:ext cx="109727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1" y="2046288"/>
            <a:ext cx="5387621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09601" y="2900363"/>
            <a:ext cx="5387621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194778" y="2046288"/>
            <a:ext cx="5387621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6194778" y="2900363"/>
            <a:ext cx="5387621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14400" y="2641601"/>
            <a:ext cx="5046133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231467" y="2641601"/>
            <a:ext cx="5046133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62378" y="5875338"/>
            <a:ext cx="10363198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62378" y="3875087"/>
            <a:ext cx="10363198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14401" y="2641601"/>
            <a:ext cx="1036319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914401" y="8331201"/>
            <a:ext cx="2539998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8331201"/>
            <a:ext cx="38608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1" y="8331201"/>
            <a:ext cx="2539998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endParaRPr lang="ar-SA" dirty="0" smtClean="0">
              <a:latin typeface="Candara" panose="020E0502030303020204" pitchFamily="34" charset="0"/>
            </a:endParaRPr>
          </a:p>
          <a:p>
            <a:pPr marL="457200" lvl="1"/>
            <a:endParaRPr lang="ar-SA" dirty="0" smtClean="0">
              <a:latin typeface="Candara" panose="020E0502030303020204" pitchFamily="34" charset="0"/>
            </a:endParaRPr>
          </a:p>
          <a:p>
            <a:pPr marL="914400" lvl="2"/>
            <a:endParaRPr lang="ar-SA" dirty="0" smtClean="0">
              <a:latin typeface="Candara" panose="020E0502030303020204" pitchFamily="34" charset="0"/>
            </a:endParaRPr>
          </a:p>
          <a:p>
            <a:pPr marL="1371600" lvl="3"/>
            <a:endParaRPr lang="ar-SA" dirty="0" smtClean="0">
              <a:latin typeface="Candara" panose="020E0502030303020204" pitchFamily="34" charset="0"/>
            </a:endParaRPr>
          </a:p>
          <a:p>
            <a:pPr marL="1828800" lvl="4"/>
            <a:endParaRPr lang="ar-SA" dirty="0" smtClean="0">
              <a:latin typeface="Candara" panose="020E0502030303020204" pitchFamily="34" charset="0"/>
            </a:endParaRPr>
          </a:p>
          <a:p>
            <a:pPr marL="2286000" lvl="5"/>
            <a:endParaRPr lang="ar-SA" dirty="0" smtClean="0">
              <a:latin typeface="Candara" panose="020E0502030303020204" pitchFamily="34" charset="0"/>
            </a:endParaRPr>
          </a:p>
          <a:p>
            <a:pPr marL="2743200" lvl="6"/>
            <a:endParaRPr lang="ar-SA" dirty="0" smtClean="0">
              <a:latin typeface="Candara" panose="020E0502030303020204" pitchFamily="34" charset="0"/>
            </a:endParaRPr>
          </a:p>
          <a:p>
            <a:pPr marL="3200400" lvl="7"/>
            <a:endParaRPr lang="ar-SA" dirty="0" smtClean="0">
              <a:latin typeface="Candara" panose="020E0502030303020204" pitchFamily="34" charset="0"/>
            </a:endParaRPr>
          </a:p>
          <a:p>
            <a:pPr marL="3657600" lvl="8"/>
            <a:endParaRPr lang="ar-SA" dirty="0">
              <a:latin typeface="Candara" panose="020E0502030303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384048" y="923545"/>
            <a:ext cx="3346704" cy="8686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4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Chapter 8</a:t>
            </a:r>
            <a:endParaRPr lang="en-US" sz="32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Shape 63"/>
          <p:cNvSpPr txBox="1"/>
          <p:nvPr/>
        </p:nvSpPr>
        <p:spPr>
          <a:xfrm>
            <a:off x="999744" y="3057145"/>
            <a:ext cx="9668256" cy="4278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SNMP 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Management: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RMON</a:t>
            </a:r>
          </a:p>
        </p:txBody>
      </p:sp>
      <p:sp>
        <p:nvSpPr>
          <p:cNvPr id="17" name="Shape 63"/>
          <p:cNvSpPr txBox="1"/>
          <p:nvPr/>
        </p:nvSpPr>
        <p:spPr>
          <a:xfrm>
            <a:off x="396240" y="1594105"/>
            <a:ext cx="3346704" cy="8686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Week 5</a:t>
            </a:r>
            <a:endParaRPr lang="en-US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Shape 152"/>
          <p:cNvCxnSpPr/>
          <p:nvPr/>
        </p:nvCxnSpPr>
        <p:spPr>
          <a:xfrm>
            <a:off x="37698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" name="Shape 153"/>
          <p:cNvCxnSpPr/>
          <p:nvPr/>
        </p:nvCxnSpPr>
        <p:spPr>
          <a:xfrm>
            <a:off x="453189" y="5029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4" name="Shape 154"/>
          <p:cNvSpPr txBox="1"/>
          <p:nvPr/>
        </p:nvSpPr>
        <p:spPr>
          <a:xfrm>
            <a:off x="-156411" y="5029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76989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Row Creation &amp; Deletion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389" y="1347537"/>
            <a:ext cx="6717632" cy="311651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552449" y="2956342"/>
            <a:ext cx="5969000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EntryStatus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data type introduced in RMON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EntryStatus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(similar to RowStatus in SNMPv2)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used to create and delete conceptual row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Only 4 states in RMON compared to 6 in SNMPv2</a:t>
            </a:r>
          </a:p>
        </p:txBody>
      </p:sp>
      <p:cxnSp>
        <p:nvCxnSpPr>
          <p:cNvPr id="159" name="Shape 159"/>
          <p:cNvCxnSpPr/>
          <p:nvPr/>
        </p:nvCxnSpPr>
        <p:spPr>
          <a:xfrm>
            <a:off x="37698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2" name="Shape 162"/>
          <p:cNvSpPr txBox="1"/>
          <p:nvPr/>
        </p:nvSpPr>
        <p:spPr>
          <a:xfrm>
            <a:off x="376990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596189" y="1066800"/>
            <a:ext cx="324326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8.1  EntryStatus Textual Convention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179" y="5967663"/>
            <a:ext cx="1130968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RMON1 Textual </a:t>
            </a:r>
            <a:r>
              <a:rPr lang="en-US" sz="2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Conventions 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Two </a:t>
            </a:r>
            <a:r>
              <a:rPr lang="en-US" sz="2000" dirty="0">
                <a:latin typeface="Candara" panose="020E0502030303020204" pitchFamily="34" charset="0"/>
              </a:rPr>
              <a:t>new data types that are defined in RMON1 textual conventions are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OwnerString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EntryStatus</a:t>
            </a:r>
            <a:r>
              <a:rPr lang="en-US" sz="2000" dirty="0" smtClean="0">
                <a:latin typeface="Candara" panose="020E0502030303020204" pitchFamily="34" charset="0"/>
              </a:rPr>
              <a:t>. Both </a:t>
            </a:r>
            <a:r>
              <a:rPr lang="en-US" sz="2000" dirty="0">
                <a:latin typeface="Candara" panose="020E0502030303020204" pitchFamily="34" charset="0"/>
              </a:rPr>
              <a:t>these data types are extremely useful in the operation of </a:t>
            </a:r>
            <a:r>
              <a:rPr lang="en-US" sz="2000" dirty="0" smtClean="0">
                <a:latin typeface="Candara" panose="020E0502030303020204" pitchFamily="34" charset="0"/>
              </a:rPr>
              <a:t>RMON devices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RMON devices </a:t>
            </a:r>
            <a:r>
              <a:rPr lang="en-US" sz="2000" dirty="0">
                <a:latin typeface="Candara" panose="020E0502030303020204" pitchFamily="34" charset="0"/>
              </a:rPr>
              <a:t>are </a:t>
            </a:r>
            <a:r>
              <a:rPr lang="en-US" sz="2000" dirty="0" smtClean="0">
                <a:latin typeface="Candara" panose="020E0502030303020204" pitchFamily="34" charset="0"/>
              </a:rPr>
              <a:t>used by </a:t>
            </a:r>
            <a:r>
              <a:rPr lang="en-US" sz="2000" dirty="0">
                <a:latin typeface="Candara" panose="020E0502030303020204" pitchFamily="34" charset="0"/>
              </a:rPr>
              <a:t>management systems to measure and produce statistics on network elements. </a:t>
            </a:r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Shape 183"/>
          <p:cNvCxnSpPr/>
          <p:nvPr/>
        </p:nvCxnSpPr>
        <p:spPr>
          <a:xfrm>
            <a:off x="23261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5" name="Shape 185"/>
          <p:cNvSpPr txBox="1"/>
          <p:nvPr/>
        </p:nvSpPr>
        <p:spPr>
          <a:xfrm>
            <a:off x="450097" y="304800"/>
            <a:ext cx="518953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RMON1 MIB Groups &amp; Tables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11" y="762001"/>
            <a:ext cx="5549899" cy="5816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Shape 187"/>
          <p:cNvCxnSpPr/>
          <p:nvPr/>
        </p:nvCxnSpPr>
        <p:spPr>
          <a:xfrm>
            <a:off x="232610" y="6477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8" name="Shape 188"/>
          <p:cNvSpPr txBox="1"/>
          <p:nvPr/>
        </p:nvSpPr>
        <p:spPr>
          <a:xfrm>
            <a:off x="-437315" y="6477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40536" y="7097711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190" name="Shape 190"/>
          <p:cNvCxnSpPr/>
          <p:nvPr/>
        </p:nvCxnSpPr>
        <p:spPr>
          <a:xfrm>
            <a:off x="23261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1" name="Shape 191"/>
          <p:cNvSpPr txBox="1"/>
          <p:nvPr/>
        </p:nvSpPr>
        <p:spPr>
          <a:xfrm>
            <a:off x="304632" y="6938211"/>
            <a:ext cx="9994400" cy="2205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Ten groups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divided into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three categories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Statistics groups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(rmon 1, 2, 4, 5, 6, and 10)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Event reporting groups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(rmon 3 and 9)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Filter and packet capture </a:t>
            </a:r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gro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ups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(rmon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7 and 8)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Groups with “2” in the name are enhancements with RMON2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232611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Shape 199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0" name="Shape 200"/>
          <p:cNvCxnSpPr/>
          <p:nvPr/>
        </p:nvCxnSpPr>
        <p:spPr>
          <a:xfrm>
            <a:off x="609600" y="815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1" name="Shape 201"/>
          <p:cNvSpPr txBox="1"/>
          <p:nvPr/>
        </p:nvSpPr>
        <p:spPr>
          <a:xfrm>
            <a:off x="1586" y="304800"/>
            <a:ext cx="6856412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Textual Convention: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LastCreateTime and TimeFilter</a:t>
            </a:r>
          </a:p>
        </p:txBody>
      </p:sp>
      <p:cxnSp>
        <p:nvCxnSpPr>
          <p:cNvPr id="202" name="Shape 202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3" name="Shape 203"/>
          <p:cNvCxnSpPr/>
          <p:nvPr/>
        </p:nvCxnSpPr>
        <p:spPr>
          <a:xfrm>
            <a:off x="609600" y="815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" y="3352801"/>
            <a:ext cx="5981699" cy="300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288926" y="1306513"/>
            <a:ext cx="5773737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LastCreateTime tracks change of data with the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changes in control in the control tables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Timefilter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used to download only those rows that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changed after a particular time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288926" y="2678111"/>
            <a:ext cx="4999037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FooTable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(bold indicating the indices):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b="1" i="1" dirty="0" err="1">
                <a:solidFill>
                  <a:schemeClr val="dk1"/>
                </a:solidFill>
                <a:latin typeface="Candara" panose="020E0502030303020204" pitchFamily="34" charset="0"/>
              </a:rPr>
              <a:t>fooTimeMark</a:t>
            </a:r>
            <a:r>
              <a:rPr lang="en-US" sz="2000" i="1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sz="2000" b="1" i="1" dirty="0" err="1">
                <a:solidFill>
                  <a:schemeClr val="dk1"/>
                </a:solidFill>
                <a:latin typeface="Candara" panose="020E0502030303020204" pitchFamily="34" charset="0"/>
              </a:rPr>
              <a:t>fooIndex</a:t>
            </a:r>
            <a:r>
              <a:rPr lang="en-US" sz="2000" i="1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sz="2000" i="1" dirty="0" err="1">
                <a:solidFill>
                  <a:schemeClr val="dk1"/>
                </a:solidFill>
                <a:latin typeface="Candara" panose="020E0502030303020204" pitchFamily="34" charset="0"/>
              </a:rPr>
              <a:t>fooCounts</a:t>
            </a:r>
            <a:endParaRPr lang="en-US" sz="2000" i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endParaRPr sz="2000" i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1828800" y="82296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0" y="6019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33401" y="6400800"/>
            <a:ext cx="60197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Bold objects (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fooTimeMark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fooIndex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 are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indices</a:t>
            </a:r>
          </a:p>
        </p:txBody>
      </p:sp>
      <p:cxnSp>
        <p:nvCxnSpPr>
          <p:cNvPr id="210" name="Shape 210"/>
          <p:cNvCxnSpPr/>
          <p:nvPr/>
        </p:nvCxnSpPr>
        <p:spPr>
          <a:xfrm>
            <a:off x="609600" y="6019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1" name="Shape 211"/>
          <p:cNvSpPr txBox="1"/>
          <p:nvPr/>
        </p:nvSpPr>
        <p:spPr>
          <a:xfrm>
            <a:off x="4914901" y="81026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33401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Shape 217"/>
          <p:cNvCxnSpPr/>
          <p:nvPr/>
        </p:nvCxnSpPr>
        <p:spPr>
          <a:xfrm>
            <a:off x="36094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9" name="Shape 219"/>
          <p:cNvSpPr txBox="1"/>
          <p:nvPr/>
        </p:nvSpPr>
        <p:spPr>
          <a:xfrm>
            <a:off x="360948" y="328612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Control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Data Tables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49" y="1193800"/>
            <a:ext cx="6019799" cy="3929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Shape 221"/>
          <p:cNvCxnSpPr/>
          <p:nvPr/>
        </p:nvCxnSpPr>
        <p:spPr>
          <a:xfrm>
            <a:off x="36094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2" name="Shape 222"/>
          <p:cNvSpPr txBox="1"/>
          <p:nvPr/>
        </p:nvSpPr>
        <p:spPr>
          <a:xfrm>
            <a:off x="457200" y="6336633"/>
            <a:ext cx="6452936" cy="18448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Control table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used to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set the instances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data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rows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in the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data table </a:t>
            </a:r>
          </a:p>
          <a:p>
            <a:pPr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Values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data index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control index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are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same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60949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609600" y="587943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7" name="Shape 227"/>
          <p:cNvSpPr txBox="1"/>
          <p:nvPr/>
        </p:nvSpPr>
        <p:spPr>
          <a:xfrm>
            <a:off x="0" y="587943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1221" y="1010653"/>
            <a:ext cx="5438273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 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data table </a:t>
            </a:r>
            <a:r>
              <a:rPr lang="en-US" sz="2000" dirty="0">
                <a:latin typeface="Candara" panose="020E0502030303020204" pitchFamily="34" charset="0"/>
              </a:rPr>
              <a:t>contains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rows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(instances) </a:t>
            </a:r>
            <a:r>
              <a:rPr lang="en-US" sz="2000" dirty="0" smtClean="0">
                <a:latin typeface="Candara" panose="020E0502030303020204" pitchFamily="34" charset="0"/>
              </a:rPr>
              <a:t>of data</a:t>
            </a:r>
            <a:r>
              <a:rPr lang="en-US" sz="2000" dirty="0">
                <a:latin typeface="Candara" panose="020E0502030303020204" pitchFamily="34" charset="0"/>
              </a:rPr>
              <a:t>. 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control table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defines the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instances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latin typeface="Candara" panose="020E0502030303020204" pitchFamily="34" charset="0"/>
              </a:rPr>
              <a:t>of the </a:t>
            </a:r>
            <a:r>
              <a:rPr lang="en-US" sz="2000" dirty="0">
                <a:latin typeface="Candara" panose="020E0502030303020204" pitchFamily="34" charset="0"/>
              </a:rPr>
              <a:t>data rows </a:t>
            </a:r>
            <a:r>
              <a:rPr lang="en-US" sz="2000" dirty="0" smtClean="0">
                <a:latin typeface="Candara" panose="020E0502030303020204" pitchFamily="34" charset="0"/>
              </a:rPr>
              <a:t>in the </a:t>
            </a:r>
            <a:r>
              <a:rPr lang="en-US" sz="2000" dirty="0">
                <a:latin typeface="Candara" panose="020E0502030303020204" pitchFamily="34" charset="0"/>
              </a:rPr>
              <a:t>data table and is settable to gather and store different instances </a:t>
            </a:r>
            <a:r>
              <a:rPr lang="en-US" sz="2000" dirty="0" smtClean="0">
                <a:latin typeface="Candara" panose="020E0502030303020204" pitchFamily="34" charset="0"/>
              </a:rPr>
              <a:t>of data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latin typeface="Candara" panose="020E0502030303020204" pitchFamily="34" charset="0"/>
              </a:rPr>
              <a:t>relationship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between the </a:t>
            </a:r>
            <a:r>
              <a:rPr lang="en-US" sz="2000" b="1" dirty="0">
                <a:latin typeface="Candara" panose="020E0502030303020204" pitchFamily="34" charset="0"/>
              </a:rPr>
              <a:t>control table </a:t>
            </a:r>
            <a:r>
              <a:rPr lang="en-US" sz="2000" dirty="0">
                <a:latin typeface="Candara" panose="020E0502030303020204" pitchFamily="34" charset="0"/>
              </a:rPr>
              <a:t>and the </a:t>
            </a:r>
            <a:r>
              <a:rPr lang="en-US" sz="2000" b="1" dirty="0">
                <a:latin typeface="Candara" panose="020E0502030303020204" pitchFamily="34" charset="0"/>
              </a:rPr>
              <a:t>data table </a:t>
            </a:r>
            <a:r>
              <a:rPr lang="en-US" sz="2000" dirty="0">
                <a:latin typeface="Candara" panose="020E0502030303020204" pitchFamily="34" charset="0"/>
              </a:rPr>
              <a:t>is illustrated in a generic manner in Figure 8.4. </a:t>
            </a:r>
            <a:r>
              <a:rPr lang="en-US" sz="2000" dirty="0" smtClean="0">
                <a:latin typeface="Candara" panose="020E0502030303020204" pitchFamily="34" charset="0"/>
              </a:rPr>
              <a:t>The value </a:t>
            </a:r>
            <a:r>
              <a:rPr lang="en-US" sz="2000" dirty="0">
                <a:latin typeface="Candara" panose="020E0502030303020204" pitchFamily="34" charset="0"/>
              </a:rPr>
              <a:t>of the </a:t>
            </a:r>
            <a:r>
              <a:rPr lang="en-US" sz="2000" b="1" dirty="0" smtClean="0">
                <a:latin typeface="Candara" panose="020E0502030303020204" pitchFamily="34" charset="0"/>
              </a:rPr>
              <a:t>data index </a:t>
            </a:r>
            <a:r>
              <a:rPr lang="en-US" sz="2000" dirty="0">
                <a:latin typeface="Candara" panose="020E0502030303020204" pitchFamily="34" charset="0"/>
              </a:rPr>
              <a:t>in the data table is the same as the value of </a:t>
            </a:r>
            <a:r>
              <a:rPr lang="en-US" sz="2000" b="1" dirty="0" smtClean="0">
                <a:latin typeface="Candara" panose="020E0502030303020204" pitchFamily="34" charset="0"/>
              </a:rPr>
              <a:t>control index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in the control table.</a:t>
            </a:r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Shape 232"/>
          <p:cNvCxnSpPr/>
          <p:nvPr/>
        </p:nvCxnSpPr>
        <p:spPr>
          <a:xfrm>
            <a:off x="393031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4" name="Shape 234"/>
          <p:cNvSpPr txBox="1"/>
          <p:nvPr/>
        </p:nvSpPr>
        <p:spPr>
          <a:xfrm>
            <a:off x="-140369" y="328612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Matrix Control and SD Tables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5925" y="560202"/>
            <a:ext cx="7263064" cy="4741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Shape 236"/>
          <p:cNvCxnSpPr/>
          <p:nvPr/>
        </p:nvCxnSpPr>
        <p:spPr>
          <a:xfrm>
            <a:off x="393031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7" name="Shape 237"/>
          <p:cNvCxnSpPr/>
          <p:nvPr/>
        </p:nvCxnSpPr>
        <p:spPr>
          <a:xfrm>
            <a:off x="469231" y="5105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8" name="Shape 238"/>
          <p:cNvSpPr txBox="1"/>
          <p:nvPr/>
        </p:nvSpPr>
        <p:spPr>
          <a:xfrm>
            <a:off x="-140369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393031" y="5486400"/>
            <a:ext cx="9504948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matrixSDTable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is the source-destination table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controlDataSource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identifies the source of the data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controlTableSize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identifies entries associated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with the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data source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controlOwner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is creator of the entry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93032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Shape 247"/>
          <p:cNvCxnSpPr/>
          <p:nvPr/>
        </p:nvCxnSpPr>
        <p:spPr>
          <a:xfrm>
            <a:off x="312821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8" name="Shape 248"/>
          <p:cNvCxnSpPr/>
          <p:nvPr/>
        </p:nvCxnSpPr>
        <p:spPr>
          <a:xfrm>
            <a:off x="389021" y="6629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9" name="Shape 249"/>
          <p:cNvSpPr txBox="1"/>
          <p:nvPr/>
        </p:nvSpPr>
        <p:spPr>
          <a:xfrm>
            <a:off x="-220579" y="6629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cxnSp>
        <p:nvCxnSpPr>
          <p:cNvPr id="250" name="Shape 250"/>
          <p:cNvCxnSpPr/>
          <p:nvPr/>
        </p:nvCxnSpPr>
        <p:spPr>
          <a:xfrm>
            <a:off x="389021" y="815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1" name="Shape 251"/>
          <p:cNvSpPr txBox="1"/>
          <p:nvPr/>
        </p:nvSpPr>
        <p:spPr>
          <a:xfrm>
            <a:off x="389021" y="304800"/>
            <a:ext cx="5483224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Host Top N Group Example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821" y="838200"/>
            <a:ext cx="5638800" cy="586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Shape 253"/>
          <p:cNvCxnSpPr/>
          <p:nvPr/>
        </p:nvCxnSpPr>
        <p:spPr>
          <a:xfrm>
            <a:off x="312821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4" name="Shape 254"/>
          <p:cNvSpPr txBox="1"/>
          <p:nvPr/>
        </p:nvSpPr>
        <p:spPr>
          <a:xfrm>
            <a:off x="1608221" y="82296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4694322" y="81026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312822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43" y="133350"/>
            <a:ext cx="11885945" cy="88639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RMON1 Common and Ethernet Groups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We have so far covered the global picture of </a:t>
            </a:r>
            <a:r>
              <a:rPr lang="en-US" sz="1800" b="1" dirty="0" smtClean="0">
                <a:latin typeface="Candara" panose="020E0502030303020204" pitchFamily="34" charset="0"/>
              </a:rPr>
              <a:t>RMON1 Ethernet </a:t>
            </a:r>
            <a:r>
              <a:rPr lang="en-US" sz="1800" b="1" dirty="0">
                <a:latin typeface="Candara" panose="020E0502030303020204" pitchFamily="34" charset="0"/>
              </a:rPr>
              <a:t>MIB </a:t>
            </a:r>
            <a:r>
              <a:rPr lang="en-US" sz="1800" dirty="0">
                <a:latin typeface="Candara" panose="020E0502030303020204" pitchFamily="34" charset="0"/>
              </a:rPr>
              <a:t>and how data and </a:t>
            </a:r>
            <a:r>
              <a:rPr lang="en-US" sz="1800" b="1" dirty="0">
                <a:latin typeface="Candara" panose="020E0502030303020204" pitchFamily="34" charset="0"/>
              </a:rPr>
              <a:t>control tables </a:t>
            </a:r>
            <a:r>
              <a:rPr lang="en-US" sz="1800" dirty="0" smtClean="0">
                <a:latin typeface="Candara" panose="020E0502030303020204" pitchFamily="34" charset="0"/>
              </a:rPr>
              <a:t>are related </a:t>
            </a:r>
            <a:r>
              <a:rPr lang="en-US" sz="1800" dirty="0">
                <a:latin typeface="Candara" panose="020E0502030303020204" pitchFamily="34" charset="0"/>
              </a:rPr>
              <a:t>to each other. Let us now address the </a:t>
            </a:r>
            <a:r>
              <a:rPr lang="en-US" sz="1800" b="1" dirty="0">
                <a:latin typeface="Candara" panose="020E0502030303020204" pitchFamily="34" charset="0"/>
              </a:rPr>
              <a:t>nine RMON1 common and Ethernet groups</a:t>
            </a:r>
            <a:r>
              <a:rPr lang="en-US" sz="18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Statistics Group</a:t>
            </a:r>
            <a:r>
              <a:rPr lang="en-US" sz="1800" dirty="0">
                <a:latin typeface="Candara" panose="020E0502030303020204" pitchFamily="34" charset="0"/>
              </a:rPr>
              <a:t>. The statistics group contains statistics measured by the probe for each </a:t>
            </a:r>
            <a:r>
              <a:rPr lang="en-US" sz="1800" dirty="0" smtClean="0">
                <a:latin typeface="Candara" panose="020E0502030303020204" pitchFamily="34" charset="0"/>
              </a:rPr>
              <a:t>monitored Ethernet </a:t>
            </a:r>
            <a:r>
              <a:rPr lang="en-US" sz="1800" dirty="0">
                <a:latin typeface="Candara" panose="020E0502030303020204" pitchFamily="34" charset="0"/>
              </a:rPr>
              <a:t>interface on a device.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History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Group</a:t>
            </a:r>
            <a:r>
              <a:rPr lang="en-US" sz="1800" dirty="0">
                <a:latin typeface="Candara" panose="020E0502030303020204" pitchFamily="34" charset="0"/>
              </a:rPr>
              <a:t>. The history group consists </a:t>
            </a:r>
            <a:r>
              <a:rPr lang="en-US" sz="1800" dirty="0" smtClean="0">
                <a:latin typeface="Candara" panose="020E0502030303020204" pitchFamily="34" charset="0"/>
              </a:rPr>
              <a:t>of two </a:t>
            </a:r>
            <a:r>
              <a:rPr lang="en-US" sz="1800" b="1" dirty="0">
                <a:latin typeface="Candara" panose="020E0502030303020204" pitchFamily="34" charset="0"/>
              </a:rPr>
              <a:t>subgroups</a:t>
            </a:r>
            <a:r>
              <a:rPr lang="en-US" sz="1800" dirty="0">
                <a:latin typeface="Candara" panose="020E0502030303020204" pitchFamily="34" charset="0"/>
              </a:rPr>
              <a:t>: the </a:t>
            </a:r>
            <a:r>
              <a:rPr lang="en-US" sz="1800" b="1" dirty="0">
                <a:latin typeface="Candara" panose="020E0502030303020204" pitchFamily="34" charset="0"/>
              </a:rPr>
              <a:t>history control group </a:t>
            </a:r>
            <a:r>
              <a:rPr lang="en-US" sz="1800" dirty="0">
                <a:latin typeface="Candara" panose="020E0502030303020204" pitchFamily="34" charset="0"/>
              </a:rPr>
              <a:t>and the </a:t>
            </a:r>
            <a:r>
              <a:rPr lang="en-US" sz="1800" b="1" dirty="0" smtClean="0">
                <a:latin typeface="Candara" panose="020E0502030303020204" pitchFamily="34" charset="0"/>
              </a:rPr>
              <a:t>history (data</a:t>
            </a:r>
            <a:r>
              <a:rPr lang="en-US" sz="1800" b="1" dirty="0">
                <a:latin typeface="Candara" panose="020E0502030303020204" pitchFamily="34" charset="0"/>
              </a:rPr>
              <a:t>) group</a:t>
            </a:r>
            <a:r>
              <a:rPr lang="en-US" sz="1800" dirty="0">
                <a:latin typeface="Candara" panose="020E0502030303020204" pitchFamily="34" charset="0"/>
              </a:rPr>
              <a:t>. The history control group controls the </a:t>
            </a:r>
            <a:r>
              <a:rPr lang="en-US" sz="1800" b="1" dirty="0">
                <a:latin typeface="Candara" panose="020E0502030303020204" pitchFamily="34" charset="0"/>
              </a:rPr>
              <a:t>periodic statistical sampling of data from </a:t>
            </a:r>
            <a:r>
              <a:rPr lang="en-US" sz="1800" b="1" dirty="0" smtClean="0">
                <a:latin typeface="Candara" panose="020E0502030303020204" pitchFamily="34" charset="0"/>
              </a:rPr>
              <a:t>various types </a:t>
            </a:r>
            <a:r>
              <a:rPr lang="en-US" sz="1800" b="1" dirty="0">
                <a:latin typeface="Candara" panose="020E0502030303020204" pitchFamily="34" charset="0"/>
              </a:rPr>
              <a:t>of networks</a:t>
            </a:r>
            <a:r>
              <a:rPr lang="en-US" sz="1800" dirty="0">
                <a:latin typeface="Candara" panose="020E0502030303020204" pitchFamily="34" charset="0"/>
              </a:rPr>
              <a:t>. The control table stores </a:t>
            </a:r>
            <a:r>
              <a:rPr lang="en-US" sz="1800" b="1" dirty="0">
                <a:latin typeface="Candara" panose="020E0502030303020204" pitchFamily="34" charset="0"/>
              </a:rPr>
              <a:t>configuration entries comprising interface, polling </a:t>
            </a:r>
            <a:r>
              <a:rPr lang="en-US" sz="1800" b="1" dirty="0" smtClean="0">
                <a:latin typeface="Candara" panose="020E0502030303020204" pitchFamily="34" charset="0"/>
              </a:rPr>
              <a:t>period, and </a:t>
            </a:r>
            <a:r>
              <a:rPr lang="en-US" sz="1800" b="1" dirty="0">
                <a:latin typeface="Candara" panose="020E0502030303020204" pitchFamily="34" charset="0"/>
              </a:rPr>
              <a:t>other parameters.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Alarm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Group</a:t>
            </a:r>
            <a:r>
              <a:rPr lang="en-US" sz="1800" dirty="0">
                <a:latin typeface="Candara" panose="020E0502030303020204" pitchFamily="34" charset="0"/>
              </a:rPr>
              <a:t>. The alarm group periodically takes statistical samples on specified variables in </a:t>
            </a:r>
            <a:r>
              <a:rPr lang="en-US" sz="1800" dirty="0" smtClean="0">
                <a:latin typeface="Candara" panose="020E0502030303020204" pitchFamily="34" charset="0"/>
              </a:rPr>
              <a:t>the probe </a:t>
            </a:r>
            <a:r>
              <a:rPr lang="en-US" sz="1800" dirty="0">
                <a:latin typeface="Candara" panose="020E0502030303020204" pitchFamily="34" charset="0"/>
              </a:rPr>
              <a:t>and compares them with the </a:t>
            </a:r>
            <a:r>
              <a:rPr lang="en-US" sz="1800" dirty="0" smtClean="0">
                <a:latin typeface="Candara" panose="020E0502030303020204" pitchFamily="34" charset="0"/>
              </a:rPr>
              <a:t>pre-configured </a:t>
            </a:r>
            <a:r>
              <a:rPr lang="en-US" sz="1800" dirty="0">
                <a:latin typeface="Candara" panose="020E0502030303020204" pitchFamily="34" charset="0"/>
              </a:rPr>
              <a:t>threshold stored in the probe.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Host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Group</a:t>
            </a:r>
            <a:r>
              <a:rPr lang="en-US" sz="1800" b="1" dirty="0">
                <a:latin typeface="Candara" panose="020E0502030303020204" pitchFamily="34" charset="0"/>
              </a:rPr>
              <a:t>. </a:t>
            </a:r>
            <a:r>
              <a:rPr lang="en-US" sz="1800" dirty="0">
                <a:latin typeface="Candara" panose="020E0502030303020204" pitchFamily="34" charset="0"/>
              </a:rPr>
              <a:t>The host group contains information about the hosts on the network. It compiles the </a:t>
            </a:r>
            <a:r>
              <a:rPr lang="en-US" sz="1800" dirty="0" smtClean="0">
                <a:latin typeface="Candara" panose="020E0502030303020204" pitchFamily="34" charset="0"/>
              </a:rPr>
              <a:t>list of </a:t>
            </a:r>
            <a:r>
              <a:rPr lang="en-US" sz="1800" dirty="0">
                <a:latin typeface="Candara" panose="020E0502030303020204" pitchFamily="34" charset="0"/>
              </a:rPr>
              <a:t>hosts by looking at the good packets traversing the network and extracting the source and </a:t>
            </a:r>
            <a:r>
              <a:rPr lang="en-US" sz="1800" dirty="0" smtClean="0">
                <a:latin typeface="Candara" panose="020E0502030303020204" pitchFamily="34" charset="0"/>
              </a:rPr>
              <a:t>destination MAC </a:t>
            </a:r>
            <a:r>
              <a:rPr lang="en-US" sz="1800" dirty="0">
                <a:latin typeface="Candara" panose="020E0502030303020204" pitchFamily="34" charset="0"/>
              </a:rPr>
              <a:t>addresses.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Host Top N Group</a:t>
            </a:r>
            <a:r>
              <a:rPr lang="en-US" sz="1800" dirty="0">
                <a:latin typeface="Candara" panose="020E0502030303020204" pitchFamily="34" charset="0"/>
              </a:rPr>
              <a:t>. The host top </a:t>
            </a:r>
            <a:r>
              <a:rPr lang="en-US" sz="1800" dirty="0" smtClean="0">
                <a:latin typeface="Candara" panose="020E0502030303020204" pitchFamily="34" charset="0"/>
              </a:rPr>
              <a:t>N group </a:t>
            </a:r>
            <a:r>
              <a:rPr lang="en-US" sz="1800" dirty="0">
                <a:latin typeface="Candara" panose="020E0502030303020204" pitchFamily="34" charset="0"/>
              </a:rPr>
              <a:t>performs a report-generation function for ranking the </a:t>
            </a:r>
            <a:r>
              <a:rPr lang="en-US" sz="1800" dirty="0" smtClean="0">
                <a:latin typeface="Candara" panose="020E0502030303020204" pitchFamily="34" charset="0"/>
              </a:rPr>
              <a:t>top N hosts </a:t>
            </a:r>
            <a:r>
              <a:rPr lang="en-US" sz="1800" dirty="0">
                <a:latin typeface="Candara" panose="020E0502030303020204" pitchFamily="34" charset="0"/>
              </a:rPr>
              <a:t>in the category of the selected statistics.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Matrix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Group</a:t>
            </a:r>
            <a:r>
              <a:rPr lang="en-US" sz="1800" dirty="0">
                <a:latin typeface="Candara" panose="020E0502030303020204" pitchFamily="34" charset="0"/>
              </a:rPr>
              <a:t>. The matrix group stores statistics on the conversation between pairs of hosts. An </a:t>
            </a:r>
            <a:r>
              <a:rPr lang="en-US" sz="1800" dirty="0" smtClean="0">
                <a:latin typeface="Candara" panose="020E0502030303020204" pitchFamily="34" charset="0"/>
              </a:rPr>
              <a:t>entry is </a:t>
            </a:r>
            <a:r>
              <a:rPr lang="en-US" sz="1800" dirty="0">
                <a:latin typeface="Candara" panose="020E0502030303020204" pitchFamily="34" charset="0"/>
              </a:rPr>
              <a:t>created for each conversation that the probe detects. There are three tables in the group. The </a:t>
            </a:r>
            <a:r>
              <a:rPr lang="en-US" sz="1800" b="1" dirty="0" smtClean="0">
                <a:latin typeface="Candara" panose="020E0502030303020204" pitchFamily="34" charset="0"/>
              </a:rPr>
              <a:t>matrixControlTable </a:t>
            </a:r>
            <a:r>
              <a:rPr lang="en-US" sz="1800" dirty="0">
                <a:latin typeface="Candara" panose="020E0502030303020204" pitchFamily="34" charset="0"/>
              </a:rPr>
              <a:t>controls the information to be gathered. The </a:t>
            </a:r>
            <a:r>
              <a:rPr lang="en-US" sz="1800" b="1" dirty="0">
                <a:latin typeface="Candara" panose="020E0502030303020204" pitchFamily="34" charset="0"/>
              </a:rPr>
              <a:t>matrixSDTable</a:t>
            </a:r>
            <a:r>
              <a:rPr lang="en-US" sz="1800" dirty="0">
                <a:latin typeface="Candara" panose="020E0502030303020204" pitchFamily="34" charset="0"/>
              </a:rPr>
              <a:t> keeps track of the source </a:t>
            </a:r>
            <a:r>
              <a:rPr lang="en-US" sz="1800" dirty="0" smtClean="0">
                <a:latin typeface="Candara" panose="020E0502030303020204" pitchFamily="34" charset="0"/>
              </a:rPr>
              <a:t>to destination </a:t>
            </a:r>
            <a:r>
              <a:rPr lang="en-US" sz="1800" dirty="0">
                <a:latin typeface="Candara" panose="020E0502030303020204" pitchFamily="34" charset="0"/>
              </a:rPr>
              <a:t>conversations; and the </a:t>
            </a:r>
            <a:r>
              <a:rPr lang="en-US" sz="1800" b="1" dirty="0">
                <a:latin typeface="Candara" panose="020E0502030303020204" pitchFamily="34" charset="0"/>
              </a:rPr>
              <a:t>matrixDSTable</a:t>
            </a:r>
            <a:r>
              <a:rPr lang="en-US" sz="1800" dirty="0">
                <a:latin typeface="Candara" panose="020E0502030303020204" pitchFamily="34" charset="0"/>
              </a:rPr>
              <a:t> keeps data based on destination to source traffic.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Filter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Group</a:t>
            </a:r>
            <a:r>
              <a:rPr lang="en-US" sz="1800" dirty="0">
                <a:latin typeface="Candara" panose="020E0502030303020204" pitchFamily="34" charset="0"/>
              </a:rPr>
              <a:t>. The filter group is used to filter packets to be captured based on logical expressions. </a:t>
            </a:r>
            <a:r>
              <a:rPr lang="en-US" sz="1800" dirty="0" smtClean="0">
                <a:latin typeface="Candara" panose="020E0502030303020204" pitchFamily="34" charset="0"/>
              </a:rPr>
              <a:t>The stream </a:t>
            </a:r>
            <a:r>
              <a:rPr lang="en-US" sz="1800" dirty="0">
                <a:latin typeface="Candara" panose="020E0502030303020204" pitchFamily="34" charset="0"/>
              </a:rPr>
              <a:t>of data based on a logical expression is called a "channel." The group contains a filter table </a:t>
            </a:r>
            <a:r>
              <a:rPr lang="en-US" sz="1800" dirty="0" smtClean="0">
                <a:latin typeface="Candara" panose="020E0502030303020204" pitchFamily="34" charset="0"/>
              </a:rPr>
              <a:t>and a </a:t>
            </a:r>
            <a:r>
              <a:rPr lang="en-US" sz="1800" dirty="0">
                <a:latin typeface="Candara" panose="020E0502030303020204" pitchFamily="34" charset="0"/>
              </a:rPr>
              <a:t>channel table. The filter table allows packets to be filtered with an arbitrary filter expression, a set </a:t>
            </a:r>
            <a:r>
              <a:rPr lang="en-US" sz="1800" dirty="0" smtClean="0">
                <a:latin typeface="Candara" panose="020E0502030303020204" pitchFamily="34" charset="0"/>
              </a:rPr>
              <a:t>of filters </a:t>
            </a:r>
            <a:r>
              <a:rPr lang="en-US" sz="1800" dirty="0">
                <a:latin typeface="Candara" panose="020E0502030303020204" pitchFamily="34" charset="0"/>
              </a:rPr>
              <a:t>associated with each channel.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Packet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Capture Group</a:t>
            </a:r>
            <a:r>
              <a:rPr lang="en-US" sz="1800" dirty="0">
                <a:latin typeface="Candara" panose="020E0502030303020204" pitchFamily="34" charset="0"/>
              </a:rPr>
              <a:t>. The packet capture group is a post-filter group. It captures packets </a:t>
            </a:r>
            <a:r>
              <a:rPr lang="en-US" sz="1800" dirty="0" smtClean="0">
                <a:latin typeface="Candara" panose="020E0502030303020204" pitchFamily="34" charset="0"/>
              </a:rPr>
              <a:t>from each </a:t>
            </a:r>
            <a:r>
              <a:rPr lang="en-US" sz="1800" dirty="0">
                <a:latin typeface="Candara" panose="020E0502030303020204" pitchFamily="34" charset="0"/>
              </a:rPr>
              <a:t>channel based on the filter criteria of packet and channel filters in the filter group.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Event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Group</a:t>
            </a:r>
            <a:r>
              <a:rPr lang="en-US" sz="1800" dirty="0">
                <a:latin typeface="Candara" panose="020E0502030303020204" pitchFamily="34" charset="0"/>
              </a:rPr>
              <a:t>. The event group controls the generation and notification of events. Both the </a:t>
            </a:r>
            <a:r>
              <a:rPr lang="en-US" sz="1800" dirty="0" smtClean="0">
                <a:latin typeface="Candara" panose="020E0502030303020204" pitchFamily="34" charset="0"/>
              </a:rPr>
              <a:t>rising alarm </a:t>
            </a:r>
            <a:r>
              <a:rPr lang="en-US" sz="1800" dirty="0">
                <a:latin typeface="Candara" panose="020E0502030303020204" pitchFamily="34" charset="0"/>
              </a:rPr>
              <a:t>and the falling alarm can be specified in the eventTable associated with the group. Besides </a:t>
            </a:r>
            <a:r>
              <a:rPr lang="en-US" sz="1800" dirty="0" smtClean="0">
                <a:latin typeface="Candara" panose="020E0502030303020204" pitchFamily="34" charset="0"/>
              </a:rPr>
              <a:t>the transmittal </a:t>
            </a:r>
            <a:r>
              <a:rPr lang="en-US" sz="1800" dirty="0">
                <a:latin typeface="Candara" panose="020E0502030303020204" pitchFamily="34" charset="0"/>
              </a:rPr>
              <a:t>of events, a log is maintained in the system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7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Shape 261"/>
          <p:cNvCxnSpPr/>
          <p:nvPr/>
        </p:nvCxnSpPr>
        <p:spPr>
          <a:xfrm>
            <a:off x="29677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>
            <a:off x="372979" y="815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3" name="Shape 263"/>
          <p:cNvSpPr txBox="1"/>
          <p:nvPr/>
        </p:nvSpPr>
        <p:spPr>
          <a:xfrm>
            <a:off x="372979" y="328612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Filter Group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79" y="990601"/>
            <a:ext cx="5791200" cy="3817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Shape 265"/>
          <p:cNvCxnSpPr/>
          <p:nvPr/>
        </p:nvCxnSpPr>
        <p:spPr>
          <a:xfrm>
            <a:off x="29677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" name="Shape 266"/>
          <p:cNvCxnSpPr/>
          <p:nvPr/>
        </p:nvCxnSpPr>
        <p:spPr>
          <a:xfrm>
            <a:off x="372979" y="4419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7" name="Shape 267"/>
          <p:cNvSpPr txBox="1"/>
          <p:nvPr/>
        </p:nvSpPr>
        <p:spPr>
          <a:xfrm>
            <a:off x="-236621" y="4419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296779" y="4800600"/>
            <a:ext cx="6016624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Filter group used to capture packets defined by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logical expressions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Channel is a stream of data captured based on a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logical expression 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Filter table allows packets to be filtered with an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arbitrary filter expression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 row in the channel table associated with multiple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rows in the filter table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Capture table  accepts data if test of any row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in the filter table passes the test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592179" y="82296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4678280" y="81026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96780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Shape 276"/>
          <p:cNvCxnSpPr/>
          <p:nvPr/>
        </p:nvCxnSpPr>
        <p:spPr>
          <a:xfrm>
            <a:off x="37698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7" name="Shape 277"/>
          <p:cNvCxnSpPr/>
          <p:nvPr/>
        </p:nvCxnSpPr>
        <p:spPr>
          <a:xfrm>
            <a:off x="453189" y="815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8" name="Shape 278"/>
          <p:cNvSpPr txBox="1"/>
          <p:nvPr/>
        </p:nvSpPr>
        <p:spPr>
          <a:xfrm>
            <a:off x="376989" y="328612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Packet Capture Group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4129839" y="1219201"/>
            <a:ext cx="1200150" cy="38607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Capture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Buffer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Table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(One 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entry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per 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channel)</a:t>
            </a:r>
          </a:p>
        </p:txBody>
      </p:sp>
      <p:cxnSp>
        <p:nvCxnSpPr>
          <p:cNvPr id="280" name="Shape 280"/>
          <p:cNvCxnSpPr/>
          <p:nvPr/>
        </p:nvCxnSpPr>
        <p:spPr>
          <a:xfrm>
            <a:off x="37698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1" name="Shape 281"/>
          <p:cNvSpPr txBox="1"/>
          <p:nvPr/>
        </p:nvSpPr>
        <p:spPr>
          <a:xfrm>
            <a:off x="2358189" y="1219201"/>
            <a:ext cx="1200150" cy="38607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Filter 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Table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(many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each 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channel)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586539" y="1219201"/>
            <a:ext cx="1200150" cy="38607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Channel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Table</a:t>
            </a:r>
          </a:p>
        </p:txBody>
      </p:sp>
      <p:cxnSp>
        <p:nvCxnSpPr>
          <p:cNvPr id="283" name="Shape 283"/>
          <p:cNvCxnSpPr/>
          <p:nvPr/>
        </p:nvCxnSpPr>
        <p:spPr>
          <a:xfrm>
            <a:off x="1748590" y="3276600"/>
            <a:ext cx="609599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84" name="Shape 284"/>
          <p:cNvCxnSpPr/>
          <p:nvPr/>
        </p:nvCxnSpPr>
        <p:spPr>
          <a:xfrm>
            <a:off x="3577390" y="3276600"/>
            <a:ext cx="609599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85" name="Shape 285"/>
          <p:cNvCxnSpPr/>
          <p:nvPr/>
        </p:nvCxnSpPr>
        <p:spPr>
          <a:xfrm>
            <a:off x="453189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6" name="Shape 286"/>
          <p:cNvSpPr txBox="1"/>
          <p:nvPr/>
        </p:nvSpPr>
        <p:spPr>
          <a:xfrm>
            <a:off x="-156411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376989" y="5715001"/>
            <a:ext cx="5791200" cy="1420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Packet capture group is a post-filter group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Buffer control table used to select channels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Captured data stored in the capture buffer table 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672389" y="82296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4758490" y="81026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76990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hape 295"/>
          <p:cNvCxnSpPr/>
          <p:nvPr/>
        </p:nvCxnSpPr>
        <p:spPr>
          <a:xfrm>
            <a:off x="280737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6" name="Shape 296"/>
          <p:cNvCxnSpPr/>
          <p:nvPr/>
        </p:nvCxnSpPr>
        <p:spPr>
          <a:xfrm>
            <a:off x="356937" y="5943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7" name="Shape 297"/>
          <p:cNvSpPr txBox="1"/>
          <p:nvPr/>
        </p:nvSpPr>
        <p:spPr>
          <a:xfrm>
            <a:off x="-252663" y="5562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cxnSp>
        <p:nvCxnSpPr>
          <p:cNvPr id="298" name="Shape 298"/>
          <p:cNvCxnSpPr/>
          <p:nvPr/>
        </p:nvCxnSpPr>
        <p:spPr>
          <a:xfrm>
            <a:off x="356937" y="815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9" name="Shape 299"/>
          <p:cNvSpPr txBox="1"/>
          <p:nvPr/>
        </p:nvSpPr>
        <p:spPr>
          <a:xfrm>
            <a:off x="-252663" y="30480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RMON TR Extension Groups</a:t>
            </a:r>
          </a:p>
        </p:txBody>
      </p:sp>
      <p:cxnSp>
        <p:nvCxnSpPr>
          <p:cNvPr id="300" name="Shape 300"/>
          <p:cNvCxnSpPr/>
          <p:nvPr/>
        </p:nvCxnSpPr>
        <p:spPr>
          <a:xfrm>
            <a:off x="280737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738" y="1143000"/>
            <a:ext cx="5973761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128337" y="5943601"/>
            <a:ext cx="6154736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Two statistics groups and associated history groups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MAC layer (Statistics group) collects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TR parameters 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Promiscuous Statistics group collects packets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promiscuously on sizes and types of packets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Three groups associated with the stations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Routing group gathers on routing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576137" y="82296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662238" y="81026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280738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128338" y="838200"/>
            <a:ext cx="62483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8.3  RMON Token-Ring MIB Groups and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hape 73"/>
          <p:cNvCxnSpPr/>
          <p:nvPr/>
        </p:nvCxnSpPr>
        <p:spPr>
          <a:xfrm>
            <a:off x="18448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" name="Shape 76"/>
          <p:cNvSpPr txBox="1"/>
          <p:nvPr/>
        </p:nvSpPr>
        <p:spPr>
          <a:xfrm>
            <a:off x="260684" y="838201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cxnSp>
        <p:nvCxnSpPr>
          <p:cNvPr id="78" name="Shape 78"/>
          <p:cNvCxnSpPr/>
          <p:nvPr/>
        </p:nvCxnSpPr>
        <p:spPr>
          <a:xfrm>
            <a:off x="18448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" name="Shape 80"/>
          <p:cNvSpPr txBox="1"/>
          <p:nvPr/>
        </p:nvSpPr>
        <p:spPr>
          <a:xfrm>
            <a:off x="260684" y="838201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cxnSp>
        <p:nvCxnSpPr>
          <p:cNvPr id="81" name="Shape 81"/>
          <p:cNvCxnSpPr/>
          <p:nvPr/>
        </p:nvCxnSpPr>
        <p:spPr>
          <a:xfrm>
            <a:off x="18448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84484" y="304801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Objectives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84484" y="1066801"/>
            <a:ext cx="11141241" cy="28795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∙"/>
            </a:pPr>
            <a:r>
              <a:rPr lang="en-US" sz="2400" b="1" dirty="0">
                <a:solidFill>
                  <a:srgbClr val="0070C0"/>
                </a:solidFill>
              </a:rPr>
              <a:t>Remote network monitoring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b="1" dirty="0">
                <a:solidFill>
                  <a:srgbClr val="0070C0"/>
                </a:solidFill>
              </a:rPr>
              <a:t>RMON</a:t>
            </a:r>
          </a:p>
          <a:p>
            <a:pPr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∙"/>
            </a:pPr>
            <a:r>
              <a:rPr lang="en-US" sz="2400" b="1" dirty="0">
                <a:solidFill>
                  <a:srgbClr val="0070C0"/>
                </a:solidFill>
              </a:rPr>
              <a:t>RMON1</a:t>
            </a:r>
            <a:r>
              <a:rPr lang="en-US" sz="2400" dirty="0">
                <a:solidFill>
                  <a:schemeClr val="dk1"/>
                </a:solidFill>
              </a:rPr>
              <a:t>: </a:t>
            </a:r>
            <a:r>
              <a:rPr lang="en-US" sz="2400" b="1" dirty="0">
                <a:solidFill>
                  <a:srgbClr val="0070C0"/>
                </a:solidFill>
              </a:rPr>
              <a:t>Monitoring Ethernet LAN and token-ring LAN</a:t>
            </a:r>
          </a:p>
          <a:p>
            <a:pPr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∙"/>
            </a:pPr>
            <a:r>
              <a:rPr lang="en-US" sz="2400" b="1" dirty="0">
                <a:solidFill>
                  <a:srgbClr val="0070C0"/>
                </a:solidFill>
              </a:rPr>
              <a:t>RMON2: Monitoring upper protocol layers</a:t>
            </a:r>
          </a:p>
          <a:p>
            <a:pPr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∙"/>
            </a:pPr>
            <a:r>
              <a:rPr lang="en-US" sz="2400" b="1" dirty="0">
                <a:solidFill>
                  <a:srgbClr val="0070C0"/>
                </a:solidFill>
              </a:rPr>
              <a:t>Generates and sends statistics </a:t>
            </a:r>
            <a:r>
              <a:rPr lang="en-US" sz="2400" dirty="0">
                <a:solidFill>
                  <a:srgbClr val="0070C0"/>
                </a:solidFill>
              </a:rPr>
              <a:t>close to subnetworks to central NMS</a:t>
            </a:r>
          </a:p>
          <a:p>
            <a:pPr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∙"/>
            </a:pPr>
            <a:r>
              <a:rPr lang="en-US" sz="2400" b="1" dirty="0">
                <a:solidFill>
                  <a:srgbClr val="0070C0"/>
                </a:solidFill>
              </a:rPr>
              <a:t>RMON MIBs</a:t>
            </a:r>
            <a:r>
              <a:rPr lang="en-US" sz="2400" dirty="0">
                <a:solidFill>
                  <a:srgbClr val="0070C0"/>
                </a:solidFill>
              </a:rPr>
              <a:t> for </a:t>
            </a:r>
            <a:r>
              <a:rPr lang="en-US" sz="2400" b="1" dirty="0">
                <a:solidFill>
                  <a:srgbClr val="0070C0"/>
                </a:solidFill>
              </a:rPr>
              <a:t>RMON group objects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86" name="Shape 86"/>
          <p:cNvCxnSpPr/>
          <p:nvPr/>
        </p:nvCxnSpPr>
        <p:spPr>
          <a:xfrm>
            <a:off x="18448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" name="Shape 87"/>
          <p:cNvSpPr txBox="1"/>
          <p:nvPr/>
        </p:nvSpPr>
        <p:spPr>
          <a:xfrm>
            <a:off x="184485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5364" y="4145396"/>
            <a:ext cx="6984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C6600"/>
                </a:solidFill>
                <a:latin typeface="inherit"/>
              </a:rPr>
              <a:t>Chapter 8: Subramanian; Gonsalves &amp; Rani (2010) - </a:t>
            </a:r>
            <a:r>
              <a:rPr lang="en-US" sz="1800" b="1" dirty="0">
                <a:solidFill>
                  <a:srgbClr val="CC6600"/>
                </a:solidFill>
                <a:latin typeface="inherit"/>
              </a:rPr>
              <a:t>All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Shape 311"/>
          <p:cNvCxnSpPr/>
          <p:nvPr/>
        </p:nvCxnSpPr>
        <p:spPr>
          <a:xfrm>
            <a:off x="32886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2" name="Shape 312"/>
          <p:cNvCxnSpPr/>
          <p:nvPr/>
        </p:nvCxnSpPr>
        <p:spPr>
          <a:xfrm>
            <a:off x="362201" y="344328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3" name="Shape 313"/>
          <p:cNvSpPr txBox="1"/>
          <p:nvPr/>
        </p:nvSpPr>
        <p:spPr>
          <a:xfrm>
            <a:off x="138363" y="350043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328863" y="3048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RMON2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65389" y="1001712"/>
            <a:ext cx="5892549" cy="2484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Applicable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to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Layers 3 and above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Functions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similar to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RMON1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Enhancement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to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RMON1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Defined </a:t>
            </a: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conformance</a:t>
            </a:r>
            <a:r>
              <a:rPr lang="en-US" sz="24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compliance</a:t>
            </a:r>
          </a:p>
        </p:txBody>
      </p:sp>
      <p:cxnSp>
        <p:nvCxnSpPr>
          <p:cNvPr id="317" name="Shape 317"/>
          <p:cNvCxnSpPr/>
          <p:nvPr/>
        </p:nvCxnSpPr>
        <p:spPr>
          <a:xfrm>
            <a:off x="32886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0" name="Shape 320"/>
          <p:cNvSpPr txBox="1"/>
          <p:nvPr/>
        </p:nvSpPr>
        <p:spPr>
          <a:xfrm>
            <a:off x="328864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337" y="4347411"/>
            <a:ext cx="1174282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RMON1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dealt primarily with </a:t>
            </a:r>
            <a:r>
              <a:rPr lang="en-US" sz="2400" b="1" dirty="0">
                <a:latin typeface="Candara" panose="020E0502030303020204" pitchFamily="34" charset="0"/>
              </a:rPr>
              <a:t>data </a:t>
            </a:r>
            <a:r>
              <a:rPr lang="en-US" sz="2400" dirty="0">
                <a:latin typeface="Candara" panose="020E0502030303020204" pitchFamily="34" charset="0"/>
              </a:rPr>
              <a:t>associated with the </a:t>
            </a:r>
            <a:r>
              <a:rPr lang="en-US" sz="2400" b="1" dirty="0">
                <a:latin typeface="Candara" panose="020E0502030303020204" pitchFamily="34" charset="0"/>
              </a:rPr>
              <a:t>OSI data link layer</a:t>
            </a:r>
            <a:r>
              <a:rPr lang="en-US" sz="2400" dirty="0">
                <a:latin typeface="Candara" panose="020E0502030303020204" pitchFamily="34" charset="0"/>
              </a:rPr>
              <a:t>. </a:t>
            </a:r>
            <a:r>
              <a:rPr lang="en-US" sz="2000" dirty="0" smtClean="0">
                <a:latin typeface="Candara" panose="020E0502030303020204" pitchFamily="34" charset="0"/>
              </a:rPr>
              <a:t>(</a:t>
            </a:r>
            <a:r>
              <a:rPr lang="en-US" sz="2000" dirty="0">
                <a:latin typeface="Candara" panose="020E0502030303020204" pitchFamily="34" charset="0"/>
              </a:rPr>
              <a:t>OSI Layer 1 and Layer 2 </a:t>
            </a:r>
            <a:r>
              <a:rPr lang="en-US" sz="2000" dirty="0" smtClean="0">
                <a:latin typeface="Candara" panose="020E0502030303020204" pitchFamily="34" charset="0"/>
              </a:rPr>
              <a:t>)</a:t>
            </a:r>
          </a:p>
          <a:p>
            <a:endParaRPr lang="en-US" sz="2400" b="1" dirty="0" smtClean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RMON2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extends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latin typeface="Candara" panose="020E0502030303020204" pitchFamily="34" charset="0"/>
              </a:rPr>
              <a:t>monitoring </a:t>
            </a:r>
            <a:r>
              <a:rPr lang="en-US" sz="2400" b="1" dirty="0" smtClean="0">
                <a:latin typeface="Candara" panose="020E0502030303020204" pitchFamily="34" charset="0"/>
              </a:rPr>
              <a:t>capability </a:t>
            </a:r>
            <a:r>
              <a:rPr lang="en-US" sz="2400" dirty="0" smtClean="0">
                <a:latin typeface="Candara" panose="020E0502030303020204" pitchFamily="34" charset="0"/>
              </a:rPr>
              <a:t>to </a:t>
            </a:r>
            <a:r>
              <a:rPr lang="en-US" sz="2400" dirty="0">
                <a:latin typeface="Candara" panose="020E0502030303020204" pitchFamily="34" charset="0"/>
              </a:rPr>
              <a:t>the </a:t>
            </a:r>
            <a:r>
              <a:rPr lang="en-US" sz="2400" b="1" dirty="0">
                <a:latin typeface="Candara" panose="020E0502030303020204" pitchFamily="34" charset="0"/>
              </a:rPr>
              <a:t>upper layers</a:t>
            </a:r>
            <a:r>
              <a:rPr lang="en-US" sz="2400" dirty="0">
                <a:latin typeface="Candara" panose="020E0502030303020204" pitchFamily="34" charset="0"/>
              </a:rPr>
              <a:t>, from the network layer to the application layer. </a:t>
            </a:r>
            <a:endParaRPr lang="en-US" sz="2400" dirty="0" smtClean="0">
              <a:latin typeface="Candara" panose="020E0502030303020204" pitchFamily="34" charset="0"/>
            </a:endParaRPr>
          </a:p>
          <a:p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RMON2 Conformance </a:t>
            </a:r>
            <a:r>
              <a:rPr lang="en-US" sz="24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Specifications</a:t>
            </a:r>
          </a:p>
          <a:p>
            <a:r>
              <a:rPr lang="en-US" sz="2400" dirty="0">
                <a:latin typeface="Candara" panose="020E0502030303020204" pitchFamily="34" charset="0"/>
              </a:rPr>
              <a:t>Conformance specifications were not specified in RMON1. They have been added in RMON2</a:t>
            </a:r>
            <a:r>
              <a:rPr lang="en-US" sz="2400" dirty="0" smtClean="0">
                <a:latin typeface="Candara" panose="020E0502030303020204" pitchFamily="34" charset="0"/>
              </a:rPr>
              <a:t>.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endParaRPr lang="ar-SA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Shape 325"/>
          <p:cNvCxnSpPr/>
          <p:nvPr/>
        </p:nvCxnSpPr>
        <p:spPr>
          <a:xfrm>
            <a:off x="393031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7" name="Shape 327"/>
          <p:cNvSpPr txBox="1"/>
          <p:nvPr/>
        </p:nvSpPr>
        <p:spPr>
          <a:xfrm>
            <a:off x="393031" y="3048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RMON2 MIB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06" y="895350"/>
            <a:ext cx="5554662" cy="6196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Shape 329"/>
          <p:cNvCxnSpPr/>
          <p:nvPr/>
        </p:nvCxnSpPr>
        <p:spPr>
          <a:xfrm>
            <a:off x="393031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0" name="Shape 330"/>
          <p:cNvCxnSpPr/>
          <p:nvPr/>
        </p:nvCxnSpPr>
        <p:spPr>
          <a:xfrm>
            <a:off x="469231" y="6858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1" name="Shape 331"/>
          <p:cNvSpPr txBox="1"/>
          <p:nvPr/>
        </p:nvSpPr>
        <p:spPr>
          <a:xfrm>
            <a:off x="-140369" y="6858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393032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5063" y="1485900"/>
            <a:ext cx="585787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architecture of </a:t>
            </a:r>
            <a:r>
              <a:rPr lang="en-US" sz="2000" b="1" dirty="0">
                <a:latin typeface="Candara" panose="020E0502030303020204" pitchFamily="34" charset="0"/>
              </a:rPr>
              <a:t>RMON2</a:t>
            </a:r>
            <a:r>
              <a:rPr lang="en-US" sz="2000" dirty="0">
                <a:latin typeface="Candara" panose="020E0502030303020204" pitchFamily="34" charset="0"/>
              </a:rPr>
              <a:t> is the same </a:t>
            </a:r>
            <a:r>
              <a:rPr lang="en-US" sz="2000" dirty="0" smtClean="0">
                <a:latin typeface="Candara" panose="020E0502030303020204" pitchFamily="34" charset="0"/>
              </a:rPr>
              <a:t>as RMON1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b="1" dirty="0" smtClean="0">
                <a:latin typeface="Candara" panose="020E0502030303020204" pitchFamily="34" charset="0"/>
              </a:rPr>
              <a:t>RMON2 </a:t>
            </a:r>
            <a:r>
              <a:rPr lang="en-US" sz="2000" b="1" dirty="0">
                <a:latin typeface="Candara" panose="020E0502030303020204" pitchFamily="34" charset="0"/>
              </a:rPr>
              <a:t>MIB </a:t>
            </a:r>
            <a:r>
              <a:rPr lang="en-US" sz="2000" dirty="0">
                <a:latin typeface="Candara" panose="020E0502030303020204" pitchFamily="34" charset="0"/>
              </a:rPr>
              <a:t>is arranged into </a:t>
            </a:r>
            <a:r>
              <a:rPr lang="en-US" sz="2000" b="1" dirty="0">
                <a:latin typeface="Candara" panose="020E0502030303020204" pitchFamily="34" charset="0"/>
              </a:rPr>
              <a:t>ten groups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Table </a:t>
            </a:r>
            <a:r>
              <a:rPr lang="en-US" sz="2000" dirty="0">
                <a:latin typeface="Candara" panose="020E0502030303020204" pitchFamily="34" charset="0"/>
              </a:rPr>
              <a:t>8.4 shows the RMON2 MIB groups and tables.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9" name="Shape 339"/>
          <p:cNvCxnSpPr/>
          <p:nvPr/>
        </p:nvCxnSpPr>
        <p:spPr>
          <a:xfrm>
            <a:off x="40907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0" name="Shape 340"/>
          <p:cNvCxnSpPr/>
          <p:nvPr/>
        </p:nvCxnSpPr>
        <p:spPr>
          <a:xfrm>
            <a:off x="485273" y="5638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1" name="Shape 341"/>
          <p:cNvSpPr txBox="1"/>
          <p:nvPr/>
        </p:nvSpPr>
        <p:spPr>
          <a:xfrm>
            <a:off x="-124327" y="5638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09073" y="3048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Case Study</a:t>
            </a:r>
          </a:p>
        </p:txBody>
      </p:sp>
      <p:cxnSp>
        <p:nvCxnSpPr>
          <p:cNvPr id="344" name="Shape 344"/>
          <p:cNvCxnSpPr/>
          <p:nvPr/>
        </p:nvCxnSpPr>
        <p:spPr>
          <a:xfrm>
            <a:off x="40907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5" name="Shape 345"/>
          <p:cNvSpPr txBox="1"/>
          <p:nvPr/>
        </p:nvSpPr>
        <p:spPr>
          <a:xfrm>
            <a:off x="332873" y="838201"/>
            <a:ext cx="5540374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 study at Georgia Tech on Internet traffic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Objectives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Traffic growth and trend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Traffic patterns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Network comprising Ethernet and FDDI LANs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Tools used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HP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Netmetrix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protocol analyzer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Special high-speed TCP dump tool for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FDDI LAN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RMON groups utilized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Host top-n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Matrix group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Filter group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Packet capture group (for application level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protocols)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09074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3" name="Shape 353"/>
          <p:cNvCxnSpPr/>
          <p:nvPr/>
        </p:nvCxnSpPr>
        <p:spPr>
          <a:xfrm>
            <a:off x="32886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5" name="Shape 355"/>
          <p:cNvSpPr txBox="1"/>
          <p:nvPr/>
        </p:nvSpPr>
        <p:spPr>
          <a:xfrm>
            <a:off x="405063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Case Study Results</a:t>
            </a:r>
          </a:p>
        </p:txBody>
      </p:sp>
      <p:cxnSp>
        <p:nvCxnSpPr>
          <p:cNvPr id="356" name="Shape 356"/>
          <p:cNvCxnSpPr/>
          <p:nvPr/>
        </p:nvCxnSpPr>
        <p:spPr>
          <a:xfrm>
            <a:off x="32886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064" y="838201"/>
            <a:ext cx="5272087" cy="718343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328864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181" y="529389"/>
            <a:ext cx="11389894" cy="606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Summary</a:t>
            </a:r>
            <a:endParaRPr lang="en-US" sz="2000" b="1" dirty="0" smtClean="0">
              <a:solidFill>
                <a:srgbClr val="669900"/>
              </a:solidFill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In this chapter we discussed the </a:t>
            </a:r>
            <a:r>
              <a:rPr lang="en-US" sz="2400" b="1" dirty="0">
                <a:latin typeface="Candara" panose="020E0502030303020204" pitchFamily="34" charset="0"/>
              </a:rPr>
              <a:t>enhancement to SNMP management </a:t>
            </a:r>
            <a:r>
              <a:rPr lang="en-US" sz="2400" dirty="0">
                <a:latin typeface="Candara" panose="020E0502030303020204" pitchFamily="34" charset="0"/>
              </a:rPr>
              <a:t>by the introduction of </a:t>
            </a:r>
            <a:r>
              <a:rPr lang="en-US" sz="2400" b="1" dirty="0" smtClean="0">
                <a:latin typeface="Candara" panose="020E0502030303020204" pitchFamily="34" charset="0"/>
              </a:rPr>
              <a:t>remote monitoring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b="1" dirty="0">
                <a:latin typeface="Candara" panose="020E0502030303020204" pitchFamily="34" charset="0"/>
              </a:rPr>
              <a:t>RMON</a:t>
            </a:r>
            <a:r>
              <a:rPr lang="en-US" sz="2400" dirty="0">
                <a:latin typeface="Candara" panose="020E0502030303020204" pitchFamily="34" charset="0"/>
              </a:rPr>
              <a:t>. </a:t>
            </a:r>
            <a:endParaRPr lang="en-US" sz="2400" dirty="0" smtClean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Remote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monitoring </a:t>
            </a:r>
            <a:r>
              <a:rPr lang="en-US" sz="2400" dirty="0">
                <a:latin typeface="Candara" panose="020E0502030303020204" pitchFamily="34" charset="0"/>
              </a:rPr>
              <a:t>is </a:t>
            </a:r>
            <a:r>
              <a:rPr lang="en-US" sz="2400" b="1" dirty="0">
                <a:latin typeface="Candara" panose="020E0502030303020204" pitchFamily="34" charset="0"/>
              </a:rPr>
              <a:t>monitoring the network using remotely positioned probes </a:t>
            </a:r>
            <a:r>
              <a:rPr lang="en-US" sz="2400" b="1" dirty="0" smtClean="0">
                <a:latin typeface="Candara" panose="020E0502030303020204" pitchFamily="34" charset="0"/>
              </a:rPr>
              <a:t>in various </a:t>
            </a:r>
            <a:r>
              <a:rPr lang="en-US" sz="2400" b="1" dirty="0">
                <a:latin typeface="Candara" panose="020E0502030303020204" pitchFamily="34" charset="0"/>
              </a:rPr>
              <a:t>segments in the network.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endParaRPr lang="en-US" sz="2400" dirty="0" smtClean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RMON1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was initially defined for </a:t>
            </a:r>
            <a:r>
              <a:rPr lang="en-US" sz="2400" b="1" dirty="0">
                <a:latin typeface="Candara" panose="020E0502030303020204" pitchFamily="34" charset="0"/>
              </a:rPr>
              <a:t>data link level parameters </a:t>
            </a:r>
            <a:r>
              <a:rPr lang="en-US" sz="2400" dirty="0">
                <a:latin typeface="Candara" panose="020E0502030303020204" pitchFamily="34" charset="0"/>
              </a:rPr>
              <a:t>of </a:t>
            </a:r>
            <a:r>
              <a:rPr lang="en-US" sz="24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Ethernet LAN</a:t>
            </a:r>
            <a:r>
              <a:rPr lang="en-US" sz="2400" dirty="0">
                <a:latin typeface="Candara" panose="020E0502030303020204" pitchFamily="34" charset="0"/>
              </a:rPr>
              <a:t>. It was then </a:t>
            </a:r>
            <a:r>
              <a:rPr lang="en-US" sz="2400" b="1" dirty="0">
                <a:latin typeface="Candara" panose="020E0502030303020204" pitchFamily="34" charset="0"/>
              </a:rPr>
              <a:t>extended to </a:t>
            </a:r>
            <a:r>
              <a:rPr lang="en-US" sz="2400" b="1" dirty="0">
                <a:solidFill>
                  <a:srgbClr val="669900"/>
                </a:solidFill>
                <a:latin typeface="Candara" panose="020E0502030303020204" pitchFamily="34" charset="0"/>
              </a:rPr>
              <a:t>token-ring </a:t>
            </a:r>
            <a:r>
              <a:rPr lang="en-US" sz="2400" b="1" dirty="0">
                <a:latin typeface="Candara" panose="020E0502030303020204" pitchFamily="34" charset="0"/>
              </a:rPr>
              <a:t>LAN</a:t>
            </a:r>
            <a:r>
              <a:rPr lang="en-US" sz="2400" dirty="0">
                <a:latin typeface="Candara" panose="020E0502030303020204" pitchFamily="34" charset="0"/>
              </a:rPr>
              <a:t>. </a:t>
            </a:r>
            <a:endParaRPr lang="en-US" sz="2400" dirty="0" smtClean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RMON2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development followed to </a:t>
            </a:r>
            <a:r>
              <a:rPr lang="en-US" sz="2400" b="1" dirty="0">
                <a:latin typeface="Candara" panose="020E0502030303020204" pitchFamily="34" charset="0"/>
              </a:rPr>
              <a:t>monitor and </a:t>
            </a:r>
            <a:r>
              <a:rPr lang="en-US" sz="2400" b="1" dirty="0" smtClean="0">
                <a:latin typeface="Candara" panose="020E0502030303020204" pitchFamily="34" charset="0"/>
              </a:rPr>
              <a:t>produce statistics </a:t>
            </a:r>
            <a:r>
              <a:rPr lang="en-US" sz="2400" b="1" dirty="0">
                <a:latin typeface="Candara" panose="020E0502030303020204" pitchFamily="34" charset="0"/>
              </a:rPr>
              <a:t>for parameters associated with the upper layers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b="1" dirty="0">
                <a:latin typeface="Candara" panose="020E0502030303020204" pitchFamily="34" charset="0"/>
              </a:rPr>
              <a:t>from the network to the application </a:t>
            </a:r>
            <a:r>
              <a:rPr lang="en-US" sz="2400" b="1" dirty="0" smtClean="0">
                <a:latin typeface="Candara" panose="020E0502030303020204" pitchFamily="34" charset="0"/>
              </a:rPr>
              <a:t>level</a:t>
            </a:r>
            <a:r>
              <a:rPr lang="en-US" sz="2400" dirty="0" smtClean="0">
                <a:latin typeface="Candara" panose="020E0502030303020204" pitchFamily="34" charset="0"/>
              </a:rPr>
              <a:t>. 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endParaRPr lang="ar-SA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80" y="122990"/>
            <a:ext cx="1620252" cy="454526"/>
          </a:xfrm>
        </p:spPr>
        <p:txBody>
          <a:bodyPr/>
          <a:lstStyle/>
          <a:p>
            <a:r>
              <a:rPr lang="en-US" sz="1800" b="1" dirty="0" smtClean="0"/>
              <a:t>Interdiction</a:t>
            </a:r>
            <a:endParaRPr lang="ar-SA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3" y="491960"/>
            <a:ext cx="11951368" cy="8311381"/>
          </a:xfrm>
        </p:spPr>
        <p:txBody>
          <a:bodyPr/>
          <a:lstStyle/>
          <a:p>
            <a:pPr marL="203200" indent="0">
              <a:lnSpc>
                <a:spcPct val="150000"/>
              </a:lnSpc>
              <a:buNone/>
            </a:pPr>
            <a:r>
              <a:rPr lang="en-US" sz="2000" dirty="0"/>
              <a:t>The success of </a:t>
            </a:r>
            <a:r>
              <a:rPr lang="en-US" sz="2000" b="1" dirty="0"/>
              <a:t>SNMP management </a:t>
            </a:r>
            <a:r>
              <a:rPr lang="en-US" sz="2000" dirty="0"/>
              <a:t>resulted in the prevalence of managed network </a:t>
            </a:r>
            <a:r>
              <a:rPr lang="en-US" sz="2000" b="1" dirty="0"/>
              <a:t>components</a:t>
            </a:r>
            <a:r>
              <a:rPr lang="en-US" sz="2000" dirty="0"/>
              <a:t> in </a:t>
            </a:r>
            <a:r>
              <a:rPr lang="en-US" sz="2000" dirty="0" smtClean="0"/>
              <a:t>the computer </a:t>
            </a:r>
            <a:r>
              <a:rPr lang="en-US" sz="2000" dirty="0"/>
              <a:t>network. SNMPvl set the foundation for </a:t>
            </a:r>
            <a:r>
              <a:rPr lang="en-US" sz="2000" b="1" dirty="0"/>
              <a:t>monitoring a network remotely </a:t>
            </a:r>
            <a:r>
              <a:rPr lang="en-US" sz="2000" dirty="0"/>
              <a:t>from a </a:t>
            </a:r>
            <a:r>
              <a:rPr lang="en-US" sz="2000" b="1" dirty="0" smtClean="0"/>
              <a:t>centralized network operations center</a:t>
            </a:r>
            <a:r>
              <a:rPr lang="en-US" sz="2000" dirty="0" smtClean="0"/>
              <a:t> (</a:t>
            </a:r>
            <a:r>
              <a:rPr lang="en-US" sz="2000" b="1" dirty="0" smtClean="0"/>
              <a:t>NOC</a:t>
            </a:r>
            <a:r>
              <a:rPr lang="en-US" sz="2000" dirty="0" smtClean="0"/>
              <a:t>) and performing fault and configuration management. However, the extent to which network performance could be managed was limited. The characterization of the performance of a computer network is statistical in nature. This led to the logical step of measuring the statistics of important parameters in the network from the NOC and the development of </a:t>
            </a:r>
            <a:r>
              <a:rPr lang="en-US" sz="2000" b="1" dirty="0" smtClean="0"/>
              <a:t>remote monitoring</a:t>
            </a:r>
            <a:r>
              <a:rPr lang="en-US" sz="2000" dirty="0" smtClean="0"/>
              <a:t> (</a:t>
            </a:r>
            <a:r>
              <a:rPr lang="en-US" sz="2000" b="1" dirty="0" smtClean="0"/>
              <a:t>RMON</a:t>
            </a:r>
            <a:r>
              <a:rPr lang="en-US" sz="2000" dirty="0" smtClean="0"/>
              <a:t>) </a:t>
            </a:r>
            <a:r>
              <a:rPr lang="en-US" sz="2000" b="1" dirty="0" smtClean="0"/>
              <a:t>specifications</a:t>
            </a:r>
            <a:r>
              <a:rPr lang="en-US" sz="2000" dirty="0" smtClean="0"/>
              <a:t>.</a:t>
            </a:r>
            <a:endParaRPr lang="en-US" sz="2000" dirty="0"/>
          </a:p>
          <a:p>
            <a:pPr marL="20320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</a:rPr>
              <a:t>8.1 WHAT IS REMOTE MONITORING</a:t>
            </a:r>
            <a:r>
              <a:rPr lang="en-US" sz="2800" b="1" dirty="0" smtClean="0">
                <a:solidFill>
                  <a:srgbClr val="0070C0"/>
                </a:solidFill>
              </a:rPr>
              <a:t>?</a:t>
            </a:r>
            <a:endParaRPr lang="en-US" sz="2000" dirty="0"/>
          </a:p>
          <a:p>
            <a:pPr marL="203200" indent="0">
              <a:lnSpc>
                <a:spcPct val="150000"/>
              </a:lnSpc>
              <a:buNone/>
            </a:pPr>
            <a:r>
              <a:rPr lang="en-US" sz="2000" dirty="0" smtClean="0"/>
              <a:t>We </a:t>
            </a:r>
            <a:r>
              <a:rPr lang="en-US" sz="2000" dirty="0"/>
              <a:t>saw examples of SNMP messages going across the network between a manager and an agent </a:t>
            </a:r>
            <a:r>
              <a:rPr lang="en-US" sz="2000" dirty="0" smtClean="0"/>
              <a:t>in Section </a:t>
            </a:r>
            <a:r>
              <a:rPr lang="en-US" sz="2000" dirty="0"/>
              <a:t>5. 1 .4. </a:t>
            </a:r>
            <a:r>
              <a:rPr lang="en-US" sz="2000" dirty="0" smtClean="0"/>
              <a:t>We </a:t>
            </a:r>
            <a:r>
              <a:rPr lang="en-US" sz="2000" dirty="0"/>
              <a:t>did this using a </a:t>
            </a:r>
            <a:r>
              <a:rPr lang="en-US" sz="2000" b="1" dirty="0"/>
              <a:t>tool</a:t>
            </a:r>
            <a:r>
              <a:rPr lang="en-US" sz="2000" dirty="0"/>
              <a:t> that "sniffs" every packet that is going across a local area </a:t>
            </a:r>
            <a:r>
              <a:rPr lang="en-US" sz="2000" dirty="0" smtClean="0"/>
              <a:t>network (LAN</a:t>
            </a:r>
            <a:r>
              <a:rPr lang="en-US" sz="2000" dirty="0"/>
              <a:t>), opens it</a:t>
            </a:r>
            <a:r>
              <a:rPr lang="en-US" sz="2000" dirty="0" smtClean="0"/>
              <a:t>, and </a:t>
            </a:r>
            <a:r>
              <a:rPr lang="en-US" sz="2000" dirty="0"/>
              <a:t>analyzes it. It is a </a:t>
            </a:r>
            <a:r>
              <a:rPr lang="en-US" sz="2000" dirty="0">
                <a:solidFill>
                  <a:srgbClr val="CC6600"/>
                </a:solidFill>
              </a:rPr>
              <a:t>passive operation </a:t>
            </a:r>
            <a:r>
              <a:rPr lang="en-US" sz="2000" dirty="0"/>
              <a:t>and does nothing to the packets, which </a:t>
            </a:r>
            <a:r>
              <a:rPr lang="en-US" sz="2000" dirty="0" smtClean="0"/>
              <a:t>continue </a:t>
            </a:r>
            <a:r>
              <a:rPr lang="en-US" sz="2000" dirty="0"/>
              <a:t>to proceed to their destinations. This is called monitoring or </a:t>
            </a:r>
            <a:r>
              <a:rPr lang="en-US" sz="2000" b="1" dirty="0">
                <a:solidFill>
                  <a:srgbClr val="CC6600"/>
                </a:solidFill>
              </a:rPr>
              <a:t>probing</a:t>
            </a:r>
            <a:r>
              <a:rPr lang="en-US" sz="2000" dirty="0">
                <a:solidFill>
                  <a:srgbClr val="CC6600"/>
                </a:solidFill>
              </a:rPr>
              <a:t> </a:t>
            </a:r>
            <a:r>
              <a:rPr lang="en-US" sz="2000" dirty="0"/>
              <a:t>the network and the </a:t>
            </a:r>
            <a:r>
              <a:rPr lang="en-US" sz="2000" dirty="0" smtClean="0"/>
              <a:t>device that </a:t>
            </a:r>
            <a:r>
              <a:rPr lang="en-US" sz="2000" dirty="0"/>
              <a:t>docs the function is called the network monitor or the </a:t>
            </a:r>
            <a:r>
              <a:rPr lang="en-US" sz="2000" b="1" dirty="0">
                <a:solidFill>
                  <a:srgbClr val="CC6600"/>
                </a:solidFill>
              </a:rPr>
              <a:t>probe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03200" indent="0">
              <a:lnSpc>
                <a:spcPct val="150000"/>
              </a:lnSpc>
              <a:buNone/>
            </a:pPr>
            <a:r>
              <a:rPr lang="en-US" sz="2000" dirty="0" smtClean="0"/>
              <a:t>Let </a:t>
            </a:r>
            <a:r>
              <a:rPr lang="en-US" sz="2000" dirty="0"/>
              <a:t>us distinguish between the </a:t>
            </a:r>
            <a:r>
              <a:rPr lang="en-US" sz="2000" dirty="0" smtClean="0"/>
              <a:t>two components of a </a:t>
            </a:r>
            <a:r>
              <a:rPr lang="en-US" sz="2000" dirty="0"/>
              <a:t>probe: (1) physical object that is connected to the transmission medium and (2) </a:t>
            </a:r>
            <a:r>
              <a:rPr lang="en-US" sz="2000" dirty="0" smtClean="0"/>
              <a:t>processor</a:t>
            </a:r>
            <a:r>
              <a:rPr lang="en-US" sz="2000" dirty="0"/>
              <a:t>, which analyzes the data. </a:t>
            </a:r>
            <a:r>
              <a:rPr lang="en-US" sz="2000" dirty="0" smtClean="0"/>
              <a:t>If both </a:t>
            </a:r>
            <a:r>
              <a:rPr lang="en-US" sz="2000" dirty="0"/>
              <a:t>are at the same place geographically, it is a local probe, which </a:t>
            </a:r>
            <a:r>
              <a:rPr lang="en-US" sz="2000" dirty="0" smtClean="0"/>
              <a:t>is how </a:t>
            </a:r>
            <a:r>
              <a:rPr lang="en-US" sz="2000" dirty="0"/>
              <a:t>sniffers used to function. </a:t>
            </a:r>
            <a:r>
              <a:rPr lang="en-US" sz="2000" dirty="0" smtClean="0"/>
              <a:t>We </a:t>
            </a:r>
            <a:r>
              <a:rPr lang="en-US" sz="2000" dirty="0"/>
              <a:t>will discuss this further in Chapter 9, when </a:t>
            </a:r>
            <a:r>
              <a:rPr lang="en-US" sz="2000" dirty="0" smtClean="0"/>
              <a:t>we </a:t>
            </a:r>
            <a:r>
              <a:rPr lang="en-US" sz="2000" dirty="0"/>
              <a:t>consider </a:t>
            </a:r>
            <a:r>
              <a:rPr lang="en-US" sz="2000" dirty="0" smtClean="0"/>
              <a:t>management systems </a:t>
            </a:r>
            <a:r>
              <a:rPr lang="en-US" sz="2000" dirty="0"/>
              <a:t>and tools</a:t>
            </a:r>
            <a:r>
              <a:rPr lang="en-US" sz="2000" dirty="0" smtClean="0"/>
              <a:t>.</a:t>
            </a:r>
          </a:p>
          <a:p>
            <a:pPr marL="203200" indent="0">
              <a:lnSpc>
                <a:spcPct val="150000"/>
              </a:lnSpc>
              <a:buNone/>
            </a:pPr>
            <a:endParaRPr lang="en-US" sz="2000" dirty="0"/>
          </a:p>
          <a:p>
            <a:pPr marL="203200" indent="0">
              <a:lnSpc>
                <a:spcPct val="150000"/>
              </a:lnSpc>
              <a:buNone/>
            </a:pP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4404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Shape 168"/>
          <p:cNvCxnSpPr/>
          <p:nvPr/>
        </p:nvCxnSpPr>
        <p:spPr>
          <a:xfrm>
            <a:off x="36094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0" name="Shape 170"/>
          <p:cNvSpPr txBox="1"/>
          <p:nvPr/>
        </p:nvSpPr>
        <p:spPr>
          <a:xfrm>
            <a:off x="360948" y="368300"/>
            <a:ext cx="5318193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RMON Groups and Functions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08548" y="2369480"/>
            <a:ext cx="6477000" cy="1416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Functions</a:t>
            </a:r>
            <a:endParaRPr lang="en-US" sz="18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Statistics on Ethernet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, token ring,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and hosts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/ conversations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Filter group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filters data prior to capture of data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Generation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of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alarms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events</a:t>
            </a:r>
          </a:p>
        </p:txBody>
      </p:sp>
      <p:cxnSp>
        <p:nvCxnSpPr>
          <p:cNvPr id="175" name="Shape 175"/>
          <p:cNvCxnSpPr/>
          <p:nvPr/>
        </p:nvCxnSpPr>
        <p:spPr>
          <a:xfrm>
            <a:off x="36094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8" name="Shape 178"/>
          <p:cNvSpPr txBox="1"/>
          <p:nvPr/>
        </p:nvSpPr>
        <p:spPr>
          <a:xfrm>
            <a:off x="360949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442" y="688977"/>
            <a:ext cx="64501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andara" panose="020E0502030303020204" pitchFamily="34" charset="0"/>
              </a:rPr>
              <a:t>RMON1 specifically, performs numerous functions at the data link </a:t>
            </a:r>
            <a:r>
              <a:rPr lang="en-US" sz="1600" dirty="0" smtClean="0">
                <a:latin typeface="Candara" panose="020E0502030303020204" pitchFamily="34" charset="0"/>
              </a:rPr>
              <a:t>layer.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latin typeface="Candara" panose="020E0502030303020204" pitchFamily="34" charset="0"/>
              </a:rPr>
              <a:t>data-gathering </a:t>
            </a:r>
            <a:r>
              <a:rPr lang="en-US" sz="1600" b="1" dirty="0" smtClean="0">
                <a:latin typeface="Candara" panose="020E0502030303020204" pitchFamily="34" charset="0"/>
              </a:rPr>
              <a:t>modules</a:t>
            </a:r>
            <a:r>
              <a:rPr lang="en-US" sz="1600" dirty="0">
                <a:latin typeface="Candara" panose="020E0502030303020204" pitchFamily="34" charset="0"/>
              </a:rPr>
              <a:t>, which are </a:t>
            </a:r>
            <a:r>
              <a:rPr lang="en-US" sz="1600" b="1" dirty="0">
                <a:latin typeface="Candara" panose="020E0502030303020204" pitchFamily="34" charset="0"/>
              </a:rPr>
              <a:t>LAN probes</a:t>
            </a:r>
            <a:r>
              <a:rPr lang="en-US" sz="1600" dirty="0">
                <a:latin typeface="Candara" panose="020E0502030303020204" pitchFamily="34" charset="0"/>
              </a:rPr>
              <a:t>, gather data from the remotely monitored network comprising </a:t>
            </a:r>
            <a:r>
              <a:rPr lang="en-US" sz="1600" dirty="0" smtClean="0">
                <a:latin typeface="Candara" panose="020E0502030303020204" pitchFamily="34" charset="0"/>
              </a:rPr>
              <a:t>Ethernet and </a:t>
            </a:r>
            <a:r>
              <a:rPr lang="en-US" sz="1600" dirty="0">
                <a:latin typeface="Candara" panose="020E0502030303020204" pitchFamily="34" charset="0"/>
              </a:rPr>
              <a:t>token-ring LANs. The data can serve as inputs to </a:t>
            </a:r>
            <a:r>
              <a:rPr lang="en-US" sz="1600" b="1" dirty="0">
                <a:latin typeface="Candara" panose="020E0502030303020204" pitchFamily="34" charset="0"/>
              </a:rPr>
              <a:t>five sets </a:t>
            </a:r>
            <a:r>
              <a:rPr lang="en-US" sz="1600" dirty="0">
                <a:latin typeface="Candara" panose="020E0502030303020204" pitchFamily="34" charset="0"/>
              </a:rPr>
              <a:t>of functions.</a:t>
            </a:r>
            <a:endParaRPr lang="ar-SA" sz="1600" dirty="0">
              <a:latin typeface="Candara" panose="020E0502030303020204" pitchFamily="34" charset="0"/>
            </a:endParaRPr>
          </a:p>
        </p:txBody>
      </p:sp>
      <p:sp>
        <p:nvSpPr>
          <p:cNvPr id="11" name="Shape 191"/>
          <p:cNvSpPr txBox="1"/>
          <p:nvPr/>
        </p:nvSpPr>
        <p:spPr>
          <a:xfrm>
            <a:off x="208548" y="3897215"/>
            <a:ext cx="5791200" cy="2205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Ten groups 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divided into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three categories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Statistics groups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(rmon 1, 2, 4, 5, 6, and 10)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Event reporting groups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(rmon 3 and 9)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Filter and packet capture </a:t>
            </a:r>
            <a:r>
              <a:rPr lang="en-US" sz="1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gro</a:t>
            </a:r>
            <a:r>
              <a:rPr lang="en-US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ups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(rmon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7 and 8)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Groups with “2” in the name are enhancements with RMON2</a:t>
            </a:r>
          </a:p>
        </p:txBody>
      </p:sp>
      <p:sp>
        <p:nvSpPr>
          <p:cNvPr id="12" name="Shape 315"/>
          <p:cNvSpPr txBox="1"/>
          <p:nvPr/>
        </p:nvSpPr>
        <p:spPr>
          <a:xfrm>
            <a:off x="7457388" y="368300"/>
            <a:ext cx="274556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RMON2</a:t>
            </a:r>
          </a:p>
        </p:txBody>
      </p:sp>
      <p:sp>
        <p:nvSpPr>
          <p:cNvPr id="13" name="Shape 316"/>
          <p:cNvSpPr txBox="1"/>
          <p:nvPr/>
        </p:nvSpPr>
        <p:spPr>
          <a:xfrm>
            <a:off x="6789915" y="921912"/>
            <a:ext cx="5892549" cy="2484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Applicable 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to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Layers 3 and above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Functions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similar to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RMON1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Enhancement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to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RMON1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Defined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conformance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specifications </a:t>
            </a:r>
            <a:r>
              <a:rPr lang="en-U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compliance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577974" y="519953"/>
            <a:ext cx="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5443" y="6213847"/>
            <a:ext cx="6097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Remote monitoring </a:t>
            </a:r>
            <a:r>
              <a:rPr lang="en-US" sz="1600" dirty="0">
                <a:latin typeface="Candara" panose="020E0502030303020204" pitchFamily="34" charset="0"/>
              </a:rPr>
              <a:t>is </a:t>
            </a:r>
            <a:r>
              <a:rPr lang="en-US" sz="1600" b="1" dirty="0">
                <a:latin typeface="Candara" panose="020E0502030303020204" pitchFamily="34" charset="0"/>
              </a:rPr>
              <a:t>monitoring the network using remotely positioned probes in various segments in the network.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RMON1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was initially defined for </a:t>
            </a:r>
            <a:r>
              <a:rPr lang="en-US" sz="1600" b="1" dirty="0">
                <a:latin typeface="Candara" panose="020E0502030303020204" pitchFamily="34" charset="0"/>
              </a:rPr>
              <a:t>data link level parameters </a:t>
            </a:r>
            <a:r>
              <a:rPr lang="en-US" sz="1600" dirty="0">
                <a:latin typeface="Candara" panose="020E0502030303020204" pitchFamily="34" charset="0"/>
              </a:rPr>
              <a:t>of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Ethernet LAN</a:t>
            </a:r>
            <a:r>
              <a:rPr lang="en-US" sz="1600" dirty="0">
                <a:latin typeface="Candara" panose="020E0502030303020204" pitchFamily="34" charset="0"/>
              </a:rPr>
              <a:t>. It was then </a:t>
            </a:r>
            <a:r>
              <a:rPr lang="en-US" sz="1600" b="1" dirty="0">
                <a:latin typeface="Candara" panose="020E0502030303020204" pitchFamily="34" charset="0"/>
              </a:rPr>
              <a:t>extended to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token-ring </a:t>
            </a:r>
            <a:r>
              <a:rPr lang="en-US" sz="1600" b="1" dirty="0">
                <a:latin typeface="Candara" panose="020E0502030303020204" pitchFamily="34" charset="0"/>
              </a:rPr>
              <a:t>LAN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RMON2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development followed to </a:t>
            </a:r>
            <a:r>
              <a:rPr lang="en-US" sz="1600" b="1" dirty="0">
                <a:latin typeface="Candara" panose="020E0502030303020204" pitchFamily="34" charset="0"/>
              </a:rPr>
              <a:t>monitor and produce statistics for parameters associated with the upper layers</a:t>
            </a:r>
            <a:r>
              <a:rPr lang="en-US" sz="1600" dirty="0">
                <a:latin typeface="Candara" panose="020E0502030303020204" pitchFamily="34" charset="0"/>
              </a:rPr>
              <a:t>, </a:t>
            </a:r>
            <a:r>
              <a:rPr lang="en-US" sz="1600" b="1" dirty="0">
                <a:latin typeface="Candara" panose="020E0502030303020204" pitchFamily="34" charset="0"/>
              </a:rPr>
              <a:t>from the network to the application level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19" name="Shape 96"/>
          <p:cNvSpPr txBox="1"/>
          <p:nvPr/>
        </p:nvSpPr>
        <p:spPr>
          <a:xfrm>
            <a:off x="5413832" y="4179589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RMON Components</a:t>
            </a:r>
          </a:p>
        </p:txBody>
      </p:sp>
      <p:sp>
        <p:nvSpPr>
          <p:cNvPr id="20" name="Shape 97"/>
          <p:cNvSpPr txBox="1"/>
          <p:nvPr/>
        </p:nvSpPr>
        <p:spPr>
          <a:xfrm>
            <a:off x="6832083" y="4677132"/>
            <a:ext cx="5177589" cy="1534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 RMON Probe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Data gatherer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- a physical device</a:t>
            </a:r>
          </a:p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 Data analyzer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Processor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that analyzes data</a:t>
            </a:r>
          </a:p>
        </p:txBody>
      </p:sp>
      <p:pic>
        <p:nvPicPr>
          <p:cNvPr id="21" name="Shape 99"/>
          <p:cNvPicPr preferRelativeResize="0"/>
          <p:nvPr/>
        </p:nvPicPr>
        <p:blipFill rotWithShape="1">
          <a:blip r:embed="rId3">
            <a:alphaModFix/>
          </a:blip>
          <a:srcRect b="30001"/>
          <a:stretch/>
        </p:blipFill>
        <p:spPr>
          <a:xfrm>
            <a:off x="6568159" y="6413517"/>
            <a:ext cx="5261926" cy="147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hape 92"/>
          <p:cNvCxnSpPr/>
          <p:nvPr/>
        </p:nvCxnSpPr>
        <p:spPr>
          <a:xfrm>
            <a:off x="152400" y="42110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3" name="Shape 93"/>
          <p:cNvCxnSpPr/>
          <p:nvPr/>
        </p:nvCxnSpPr>
        <p:spPr>
          <a:xfrm>
            <a:off x="228600" y="514550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4" name="Shape 94"/>
          <p:cNvSpPr txBox="1"/>
          <p:nvPr/>
        </p:nvSpPr>
        <p:spPr>
          <a:xfrm>
            <a:off x="-381000" y="514550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52400" y="421105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RMON Components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65484" y="2779059"/>
            <a:ext cx="5177589" cy="2274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 RMON Probe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Data gatherer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- a physical device</a:t>
            </a: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 Data analyzer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Processor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that analyzes data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52401" y="5602705"/>
            <a:ext cx="433546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RMON Remote Network Monitoring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30001"/>
          <a:stretch/>
        </p:blipFill>
        <p:spPr>
          <a:xfrm>
            <a:off x="381000" y="908636"/>
            <a:ext cx="6685067" cy="18704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Shape 100"/>
          <p:cNvCxnSpPr/>
          <p:nvPr/>
        </p:nvCxnSpPr>
        <p:spPr>
          <a:xfrm>
            <a:off x="152400" y="42110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" name="Shape 103"/>
          <p:cNvSpPr txBox="1"/>
          <p:nvPr/>
        </p:nvSpPr>
        <p:spPr>
          <a:xfrm>
            <a:off x="152401" y="116305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hape 108"/>
          <p:cNvCxnSpPr/>
          <p:nvPr/>
        </p:nvCxnSpPr>
        <p:spPr>
          <a:xfrm>
            <a:off x="20052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0" name="Shape 110"/>
          <p:cNvSpPr txBox="1"/>
          <p:nvPr/>
        </p:nvSpPr>
        <p:spPr>
          <a:xfrm>
            <a:off x="276726" y="328612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Network with RMONs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20052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4" name="Shape 114"/>
          <p:cNvCxnSpPr/>
          <p:nvPr/>
        </p:nvCxnSpPr>
        <p:spPr>
          <a:xfrm>
            <a:off x="790073" y="645694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" name="Shape 115"/>
          <p:cNvSpPr txBox="1"/>
          <p:nvPr/>
        </p:nvSpPr>
        <p:spPr>
          <a:xfrm>
            <a:off x="180473" y="6456947"/>
            <a:ext cx="1524000" cy="46196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13873" y="6914146"/>
            <a:ext cx="5883274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Note that RMON is embedded monitoring remote 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FDDI LAN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Analysis done in NMS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00527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22" y="1286708"/>
            <a:ext cx="6370972" cy="4632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3937" y="802106"/>
            <a:ext cx="5358063" cy="7278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monitored information gathered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latin typeface="Candara" panose="020E0502030303020204" pitchFamily="34" charset="0"/>
              </a:rPr>
              <a:t>analyzed locally </a:t>
            </a:r>
            <a:r>
              <a:rPr lang="en-US" sz="1800" dirty="0">
                <a:latin typeface="Candara" panose="020E0502030303020204" pitchFamily="34" charset="0"/>
              </a:rPr>
              <a:t>can be transmitted to a </a:t>
            </a:r>
            <a:r>
              <a:rPr lang="en-US" sz="1800" b="1" dirty="0">
                <a:latin typeface="Candara" panose="020E0502030303020204" pitchFamily="34" charset="0"/>
              </a:rPr>
              <a:t>remote </a:t>
            </a:r>
            <a:r>
              <a:rPr lang="en-US" sz="1800" b="1" dirty="0" smtClean="0">
                <a:latin typeface="Candara" panose="020E0502030303020204" pitchFamily="34" charset="0"/>
              </a:rPr>
              <a:t>network management </a:t>
            </a:r>
            <a:r>
              <a:rPr lang="en-US" sz="1800" b="1" dirty="0">
                <a:latin typeface="Candara" panose="020E0502030303020204" pitchFamily="34" charset="0"/>
              </a:rPr>
              <a:t>station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In </a:t>
            </a:r>
            <a:r>
              <a:rPr lang="en-US" sz="1800" dirty="0">
                <a:latin typeface="Candara" panose="020E0502030303020204" pitchFamily="34" charset="0"/>
              </a:rPr>
              <a:t>such a case, </a:t>
            </a:r>
            <a:r>
              <a:rPr lang="en-US" sz="1800" b="1" dirty="0">
                <a:latin typeface="Candara" panose="020E0502030303020204" pitchFamily="34" charset="0"/>
              </a:rPr>
              <a:t>remotely monitoring</a:t>
            </a:r>
            <a:r>
              <a:rPr lang="en-US" sz="1800" dirty="0">
                <a:latin typeface="Candara" panose="020E0502030303020204" pitchFamily="34" charset="0"/>
              </a:rPr>
              <a:t> the network using a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probe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is referred to </a:t>
            </a:r>
            <a:r>
              <a:rPr lang="en-US" sz="1800" dirty="0" smtClean="0">
                <a:latin typeface="Candara" panose="020E0502030303020204" pitchFamily="34" charset="0"/>
              </a:rPr>
              <a:t>as remote </a:t>
            </a:r>
            <a:r>
              <a:rPr lang="en-US" sz="1800" dirty="0">
                <a:latin typeface="Candara" panose="020E0502030303020204" pitchFamily="34" charset="0"/>
              </a:rPr>
              <a:t>network monitoring or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RMON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Figure </a:t>
            </a:r>
            <a:r>
              <a:rPr lang="en-US" sz="1800" dirty="0">
                <a:latin typeface="Candara" panose="020E0502030303020204" pitchFamily="34" charset="0"/>
              </a:rPr>
              <a:t>8. 1 shows a fiber-distributed data interface (FDDI) </a:t>
            </a:r>
            <a:r>
              <a:rPr lang="en-US" sz="1800" dirty="0" smtClean="0">
                <a:latin typeface="Candara" panose="020E0502030303020204" pitchFamily="34" charset="0"/>
              </a:rPr>
              <a:t>backbone </a:t>
            </a:r>
            <a:r>
              <a:rPr lang="en-US" sz="1800" dirty="0">
                <a:latin typeface="Candara" panose="020E0502030303020204" pitchFamily="34" charset="0"/>
              </a:rPr>
              <a:t>network with a local Ethernet LAN. There </a:t>
            </a:r>
            <a:r>
              <a:rPr lang="en-US" sz="1800" dirty="0" smtClean="0">
                <a:latin typeface="Candara" panose="020E0502030303020204" pitchFamily="34" charset="0"/>
              </a:rPr>
              <a:t>are </a:t>
            </a:r>
            <a:r>
              <a:rPr lang="en-US" sz="1800" b="1" dirty="0">
                <a:latin typeface="Candara" panose="020E0502030303020204" pitchFamily="34" charset="0"/>
              </a:rPr>
              <a:t>two remote </a:t>
            </a:r>
            <a:r>
              <a:rPr lang="en-US" sz="1800" dirty="0">
                <a:latin typeface="Candara" panose="020E0502030303020204" pitchFamily="34" charset="0"/>
              </a:rPr>
              <a:t>LANs, one a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token-ring LAN </a:t>
            </a:r>
            <a:r>
              <a:rPr lang="en-US" sz="1800" dirty="0" smtClean="0">
                <a:latin typeface="Candara" panose="020E0502030303020204" pitchFamily="34" charset="0"/>
              </a:rPr>
              <a:t>and another</a:t>
            </a:r>
            <a:r>
              <a:rPr lang="en-US" sz="1800" dirty="0">
                <a:latin typeface="Candara" panose="020E0502030303020204" pitchFamily="34" charset="0"/>
              </a:rPr>
              <a:t>, an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FDDI LAN</a:t>
            </a:r>
            <a:r>
              <a:rPr lang="en-US" sz="1800" dirty="0">
                <a:latin typeface="Candara" panose="020E0502030303020204" pitchFamily="34" charset="0"/>
              </a:rPr>
              <a:t>, connected to the backbone network. The network management system (</a:t>
            </a:r>
            <a:r>
              <a:rPr lang="en-US" sz="1800" dirty="0" smtClean="0">
                <a:latin typeface="Candara" panose="020E0502030303020204" pitchFamily="34" charset="0"/>
              </a:rPr>
              <a:t>NMS) is </a:t>
            </a:r>
            <a:r>
              <a:rPr lang="en-US" sz="1800" dirty="0">
                <a:latin typeface="Candara" panose="020E0502030303020204" pitchFamily="34" charset="0"/>
              </a:rPr>
              <a:t>on the local Ethernet LAN</a:t>
            </a:r>
            <a:r>
              <a:rPr lang="en-US" sz="1800" dirty="0" smtClean="0">
                <a:latin typeface="Candara" panose="020E0502030303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There </a:t>
            </a:r>
            <a:r>
              <a:rPr lang="en-US" sz="1800" dirty="0">
                <a:latin typeface="Candara" panose="020E0502030303020204" pitchFamily="34" charset="0"/>
              </a:rPr>
              <a:t>is either an Ethernet probe or an RMON on the Ethernet LAN </a:t>
            </a:r>
            <a:r>
              <a:rPr lang="en-US" sz="1800" dirty="0" smtClean="0">
                <a:latin typeface="Candara" panose="020E0502030303020204" pitchFamily="34" charset="0"/>
              </a:rPr>
              <a:t>monitoring </a:t>
            </a:r>
            <a:r>
              <a:rPr lang="en-US" sz="1800" dirty="0">
                <a:latin typeface="Candara" panose="020E0502030303020204" pitchFamily="34" charset="0"/>
              </a:rPr>
              <a:t>the local LAN.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latin typeface="Candara" panose="020E0502030303020204" pitchFamily="34" charset="0"/>
              </a:rPr>
              <a:t>FDDI backbone is monitored by an </a:t>
            </a:r>
            <a:r>
              <a:rPr lang="en-US" sz="1800" dirty="0" smtClean="0">
                <a:latin typeface="Candara" panose="020E0502030303020204" pitchFamily="34" charset="0"/>
              </a:rPr>
              <a:t>FDDI probe </a:t>
            </a:r>
            <a:r>
              <a:rPr lang="en-US" sz="1800" dirty="0">
                <a:latin typeface="Candara" panose="020E0502030303020204" pitchFamily="34" charset="0"/>
              </a:rPr>
              <a:t>via the bridge and </a:t>
            </a:r>
            <a:r>
              <a:rPr lang="en-US" sz="1800" dirty="0" smtClean="0">
                <a:latin typeface="Candara" panose="020E0502030303020204" pitchFamily="34" charset="0"/>
              </a:rPr>
              <a:t>Ethernet LAN.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A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token-ring probe </a:t>
            </a:r>
            <a:r>
              <a:rPr lang="en-US" sz="1800" dirty="0">
                <a:latin typeface="Candara" panose="020E0502030303020204" pitchFamily="34" charset="0"/>
              </a:rPr>
              <a:t>monitors the token-ring LAN. </a:t>
            </a:r>
            <a:r>
              <a:rPr lang="en-US" sz="1800" dirty="0" smtClean="0">
                <a:latin typeface="Candara" panose="020E0502030303020204" pitchFamily="34" charset="0"/>
              </a:rPr>
              <a:t>It communicates </a:t>
            </a:r>
            <a:r>
              <a:rPr lang="en-US" sz="1800" dirty="0">
                <a:latin typeface="Candara" panose="020E0502030303020204" pitchFamily="34" charset="0"/>
              </a:rPr>
              <a:t>with the NMS via routers </a:t>
            </a:r>
            <a:r>
              <a:rPr lang="en-US" sz="1800" dirty="0" smtClean="0">
                <a:latin typeface="Candara" panose="020E0502030303020204" pitchFamily="34" charset="0"/>
              </a:rPr>
              <a:t>and the </a:t>
            </a:r>
            <a:r>
              <a:rPr lang="en-US" sz="1800" dirty="0">
                <a:latin typeface="Candara" panose="020E0502030303020204" pitchFamily="34" charset="0"/>
              </a:rPr>
              <a:t>wide area network (WAN)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chemeClr val="tx1"/>
                </a:solidFill>
                <a:latin typeface="Candara" panose="020E0502030303020204" pitchFamily="34" charset="0"/>
              </a:rPr>
              <a:t>remote </a:t>
            </a: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FDDI </a:t>
            </a:r>
            <a:r>
              <a:rPr lang="en-US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is </a:t>
            </a:r>
            <a:r>
              <a:rPr lang="en-US" sz="1800" dirty="0">
                <a:latin typeface="Candara" panose="020E0502030303020204" pitchFamily="34" charset="0"/>
              </a:rPr>
              <a:t>monitored by the built-in probe on the router.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FDDI probe </a:t>
            </a:r>
            <a:r>
              <a:rPr lang="en-US" sz="1800" dirty="0">
                <a:latin typeface="Candara" panose="020E0502030303020204" pitchFamily="34" charset="0"/>
              </a:rPr>
              <a:t>communicates </a:t>
            </a:r>
            <a:r>
              <a:rPr lang="en-US" sz="1800" dirty="0" smtClean="0">
                <a:latin typeface="Candara" panose="020E0502030303020204" pitchFamily="34" charset="0"/>
              </a:rPr>
              <a:t>with the </a:t>
            </a:r>
            <a:r>
              <a:rPr lang="en-US" sz="1800" dirty="0">
                <a:latin typeface="Candara" panose="020E0502030303020204" pitchFamily="34" charset="0"/>
              </a:rPr>
              <a:t>NMS via the WAN. All four probes that monitor the four LANs and communicate with the NMS </a:t>
            </a:r>
            <a:r>
              <a:rPr lang="en-US" sz="1800" dirty="0" smtClean="0">
                <a:latin typeface="Candara" panose="020E0502030303020204" pitchFamily="34" charset="0"/>
              </a:rPr>
              <a:t>are RMON </a:t>
            </a:r>
            <a:r>
              <a:rPr lang="en-US" sz="1800" dirty="0">
                <a:latin typeface="Candara" panose="020E0502030303020204" pitchFamily="34" charset="0"/>
              </a:rPr>
              <a:t>devices.</a:t>
            </a:r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hape 123"/>
          <p:cNvCxnSpPr/>
          <p:nvPr/>
        </p:nvCxnSpPr>
        <p:spPr>
          <a:xfrm>
            <a:off x="120316" y="42110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>
            <a:off x="609600" y="354129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" name="Shape 125"/>
          <p:cNvSpPr txBox="1"/>
          <p:nvPr/>
        </p:nvSpPr>
        <p:spPr>
          <a:xfrm>
            <a:off x="0" y="354129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20316" y="421105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RMON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Benefits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80642" y="1118018"/>
            <a:ext cx="11546137" cy="2411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Monitors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analyzes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locally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relays data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; 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Less load on the network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Needs no direct visibility by NMS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;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More reliable information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Permits monitoring on a more frequent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basis 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and hence </a:t>
            </a: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faster fault diagnosis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Increases productivity for administrators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120316" y="42110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" name="Shape 132"/>
          <p:cNvSpPr txBox="1"/>
          <p:nvPr/>
        </p:nvSpPr>
        <p:spPr>
          <a:xfrm>
            <a:off x="120317" y="116305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264695" y="344218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</a:rPr>
              <a:t>RMON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Benefits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316" y="910485"/>
            <a:ext cx="11876612" cy="79868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The use of RMON devices has </a:t>
            </a:r>
            <a:r>
              <a:rPr lang="en-US" sz="1800" b="1" dirty="0">
                <a:latin typeface="Candara" panose="020E0502030303020204" pitchFamily="34" charset="0"/>
              </a:rPr>
              <a:t>several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advantages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r>
              <a:rPr lang="en-US" sz="1800" b="1" u="sng" dirty="0">
                <a:solidFill>
                  <a:srgbClr val="669900"/>
                </a:solidFill>
                <a:latin typeface="Candara" panose="020E0502030303020204" pitchFamily="34" charset="0"/>
              </a:rPr>
              <a:t>First</a:t>
            </a:r>
            <a:r>
              <a:rPr lang="en-US" sz="1800" dirty="0">
                <a:latin typeface="Candara" panose="020E0502030303020204" pitchFamily="34" charset="0"/>
              </a:rPr>
              <a:t>, each </a:t>
            </a:r>
            <a:r>
              <a:rPr lang="en-US" sz="1800" b="1" dirty="0">
                <a:latin typeface="Candara" panose="020E0502030303020204" pitchFamily="34" charset="0"/>
              </a:rPr>
              <a:t>RMON device </a:t>
            </a:r>
            <a:r>
              <a:rPr lang="en-US" sz="1800" dirty="0">
                <a:latin typeface="Candara" panose="020E0502030303020204" pitchFamily="34" charset="0"/>
              </a:rPr>
              <a:t>monitors the local </a:t>
            </a:r>
            <a:r>
              <a:rPr lang="en-US" sz="1800" dirty="0" smtClean="0">
                <a:latin typeface="Candara" panose="020E0502030303020204" pitchFamily="34" charset="0"/>
              </a:rPr>
              <a:t>network </a:t>
            </a:r>
            <a:r>
              <a:rPr lang="en-US" sz="1800" dirty="0">
                <a:latin typeface="Candara" panose="020E0502030303020204" pitchFamily="34" charset="0"/>
              </a:rPr>
              <a:t>segment and does the necessary analyses. It relays the necessary information in both solicited </a:t>
            </a:r>
            <a:r>
              <a:rPr lang="en-US" sz="1800" dirty="0" smtClean="0">
                <a:latin typeface="Candara" panose="020E0502030303020204" pitchFamily="34" charset="0"/>
              </a:rPr>
              <a:t>and unsolicited </a:t>
            </a:r>
            <a:r>
              <a:rPr lang="en-US" sz="1800" dirty="0">
                <a:latin typeface="Candara" panose="020E0502030303020204" pitchFamily="34" charset="0"/>
              </a:rPr>
              <a:t>fashion to the NMS. For example, RMON could be locally polling network elements in </a:t>
            </a:r>
            <a:r>
              <a:rPr lang="en-US" sz="1800" dirty="0" smtClean="0">
                <a:latin typeface="Candara" panose="020E0502030303020204" pitchFamily="34" charset="0"/>
              </a:rPr>
              <a:t>a segment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r>
              <a:rPr lang="en-US" sz="1800" dirty="0" smtClean="0">
                <a:latin typeface="Candara" panose="020E0502030303020204" pitchFamily="34" charset="0"/>
              </a:rPr>
              <a:t>If it </a:t>
            </a:r>
            <a:r>
              <a:rPr lang="en-US" sz="1800" dirty="0">
                <a:latin typeface="Candara" panose="020E0502030303020204" pitchFamily="34" charset="0"/>
              </a:rPr>
              <a:t>detects an abnormal condition, such as heavy packet loss or excessive collisions, it </a:t>
            </a:r>
            <a:r>
              <a:rPr lang="en-US" sz="1800" dirty="0" smtClean="0">
                <a:latin typeface="Candara" panose="020E0502030303020204" pitchFamily="34" charset="0"/>
              </a:rPr>
              <a:t>would send </a:t>
            </a:r>
            <a:r>
              <a:rPr lang="en-US" sz="1800" dirty="0">
                <a:latin typeface="Candara" panose="020E0502030303020204" pitchFamily="34" charset="0"/>
              </a:rPr>
              <a:t>an </a:t>
            </a:r>
            <a:r>
              <a:rPr lang="en-US" sz="1800" b="1" dirty="0">
                <a:latin typeface="Candara" panose="020E0502030303020204" pitchFamily="34" charset="0"/>
              </a:rPr>
              <a:t>alarm</a:t>
            </a:r>
            <a:r>
              <a:rPr lang="en-US" sz="1800" dirty="0">
                <a:latin typeface="Candara" panose="020E0502030303020204" pitchFamily="34" charset="0"/>
              </a:rPr>
              <a:t>. Because the polling is local, the information is more reliable. This example of </a:t>
            </a:r>
            <a:r>
              <a:rPr lang="en-US" sz="1800" dirty="0" smtClean="0">
                <a:latin typeface="Candara" panose="020E0502030303020204" pitchFamily="34" charset="0"/>
              </a:rPr>
              <a:t>local monitoring </a:t>
            </a:r>
            <a:r>
              <a:rPr lang="en-US" sz="1800" dirty="0">
                <a:latin typeface="Candara" panose="020E0502030303020204" pitchFamily="34" charset="0"/>
              </a:rPr>
              <a:t>and reporting to a remote NMS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significantly reduces SNMP traffic in the network</a:t>
            </a:r>
            <a:r>
              <a:rPr lang="en-US" sz="1800" dirty="0">
                <a:latin typeface="Candara" panose="020E0502030303020204" pitchFamily="34" charset="0"/>
              </a:rPr>
              <a:t>. This </a:t>
            </a:r>
            <a:r>
              <a:rPr lang="en-US" sz="1800" dirty="0" smtClean="0">
                <a:latin typeface="Candara" panose="020E0502030303020204" pitchFamily="34" charset="0"/>
              </a:rPr>
              <a:t>is especially </a:t>
            </a:r>
            <a:r>
              <a:rPr lang="en-US" sz="1800" dirty="0">
                <a:latin typeface="Candara" panose="020E0502030303020204" pitchFamily="34" charset="0"/>
              </a:rPr>
              <a:t>true for the segment in which the NMS resides, as all the monitoring traffic would </a:t>
            </a:r>
            <a:r>
              <a:rPr lang="en-US" sz="1800" dirty="0" smtClean="0">
                <a:latin typeface="Candara" panose="020E0502030303020204" pitchFamily="34" charset="0"/>
              </a:rPr>
              <a:t>otherwise converge </a:t>
            </a:r>
            <a:r>
              <a:rPr lang="en-US" sz="1800" dirty="0">
                <a:latin typeface="Candara" panose="020E0502030303020204" pitchFamily="34" charset="0"/>
              </a:rPr>
              <a:t>there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u="sng" dirty="0">
                <a:solidFill>
                  <a:srgbClr val="669900"/>
                </a:solidFill>
                <a:latin typeface="Candara" panose="020E0502030303020204" pitchFamily="34" charset="0"/>
              </a:rPr>
              <a:t>another advantage</a:t>
            </a:r>
            <a:r>
              <a:rPr lang="en-US" sz="1800" dirty="0">
                <a:latin typeface="Candara" panose="020E0502030303020204" pitchFamily="34" charset="0"/>
              </a:rPr>
              <a:t>. RMON reduces the necessity of </a:t>
            </a:r>
            <a:r>
              <a:rPr lang="en-US" sz="1800" b="1" dirty="0">
                <a:latin typeface="Candara" panose="020E0502030303020204" pitchFamily="34" charset="0"/>
              </a:rPr>
              <a:t>agents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in the </a:t>
            </a:r>
            <a:r>
              <a:rPr lang="en-US" sz="1800" dirty="0">
                <a:latin typeface="Candara" panose="020E0502030303020204" pitchFamily="34" charset="0"/>
              </a:rPr>
              <a:t>network to be visible at all times to the NMS.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he NMS was set to indicate a node failure if three successive </a:t>
            </a:r>
            <a:r>
              <a:rPr lang="en-US" sz="1800" dirty="0" smtClean="0">
                <a:latin typeface="Candara" panose="020E0502030303020204" pitchFamily="34" charset="0"/>
              </a:rPr>
              <a:t>ICMP packets </a:t>
            </a:r>
            <a:r>
              <a:rPr lang="en-US" sz="1800" dirty="0">
                <a:latin typeface="Candara" panose="020E0502030303020204" pitchFamily="34" charset="0"/>
              </a:rPr>
              <a:t>did not receive responses. Increasing the number of packets needed to indicate a failure </a:t>
            </a:r>
            <a:r>
              <a:rPr lang="en-US" sz="1800" dirty="0" smtClean="0">
                <a:latin typeface="Candara" panose="020E0502030303020204" pitchFamily="34" charset="0"/>
              </a:rPr>
              <a:t>stopped the </a:t>
            </a:r>
            <a:r>
              <a:rPr lang="en-US" sz="1800" dirty="0">
                <a:latin typeface="Candara" panose="020E0502030303020204" pitchFamily="34" charset="0"/>
              </a:rPr>
              <a:t>failure indication. This demonstrates the </a:t>
            </a:r>
            <a:r>
              <a:rPr lang="en-US" sz="1800" u="sng" dirty="0">
                <a:solidFill>
                  <a:srgbClr val="669900"/>
                </a:solidFill>
                <a:latin typeface="Candara" panose="020E0502030303020204" pitchFamily="34" charset="0"/>
              </a:rPr>
              <a:t>third advantage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There are more chances that the monitoring packets, such as ICMP pings, may get lost in </a:t>
            </a:r>
            <a:r>
              <a:rPr lang="en-US" sz="1800" dirty="0" smtClean="0">
                <a:latin typeface="Candara" panose="020E0502030303020204" pitchFamily="34" charset="0"/>
              </a:rPr>
              <a:t>long-distance </a:t>
            </a:r>
            <a:r>
              <a:rPr lang="en-US" sz="1800" dirty="0">
                <a:latin typeface="Candara" panose="020E0502030303020204" pitchFamily="34" charset="0"/>
              </a:rPr>
              <a:t>communication, especially under heavy traffic conditions. This may wrongly be interpreted </a:t>
            </a:r>
            <a:r>
              <a:rPr lang="en-US" sz="1800" dirty="0" smtClean="0">
                <a:latin typeface="Candara" panose="020E0502030303020204" pitchFamily="34" charset="0"/>
              </a:rPr>
              <a:t>by the </a:t>
            </a:r>
            <a:r>
              <a:rPr lang="en-US" sz="1800" dirty="0">
                <a:latin typeface="Candara" panose="020E0502030303020204" pitchFamily="34" charset="0"/>
              </a:rPr>
              <a:t>NMS as the managed object being down.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RMON pings locally and hence has less chance of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losing packets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, thus increasing the reliability of monitoring.</a:t>
            </a:r>
          </a:p>
          <a:p>
            <a:pPr>
              <a:lnSpc>
                <a:spcPct val="150000"/>
              </a:lnSpc>
            </a:pPr>
            <a:r>
              <a:rPr lang="en-US" sz="1800" u="sng" dirty="0">
                <a:latin typeface="Candara" panose="020E0502030303020204" pitchFamily="34" charset="0"/>
              </a:rPr>
              <a:t>Another advantage </a:t>
            </a:r>
            <a:r>
              <a:rPr lang="en-US" sz="1800" dirty="0">
                <a:latin typeface="Candara" panose="020E0502030303020204" pitchFamily="34" charset="0"/>
              </a:rPr>
              <a:t>of local monitoring using RMON is that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individual segments can be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monitored on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 more continuous basis. This provides better statistics and greater ability for control</a:t>
            </a:r>
            <a:r>
              <a:rPr lang="en-US" sz="1800" dirty="0">
                <a:latin typeface="Candara" panose="020E0502030303020204" pitchFamily="34" charset="0"/>
              </a:rPr>
              <a:t>. Thus, a </a:t>
            </a:r>
            <a:r>
              <a:rPr lang="en-US" sz="1800" dirty="0" smtClean="0">
                <a:latin typeface="Candara" panose="020E0502030303020204" pitchFamily="34" charset="0"/>
              </a:rPr>
              <a:t>fault could </a:t>
            </a:r>
            <a:r>
              <a:rPr lang="en-US" sz="1800" dirty="0">
                <a:latin typeface="Candara" panose="020E0502030303020204" pitchFamily="34" charset="0"/>
              </a:rPr>
              <a:t>be diagnosed quicker by the RMON and reported to the NMS. In some situations, a failure </a:t>
            </a:r>
            <a:r>
              <a:rPr lang="en-US" sz="1800" dirty="0" smtClean="0">
                <a:latin typeface="Candara" panose="020E0502030303020204" pitchFamily="34" charset="0"/>
              </a:rPr>
              <a:t>could even </a:t>
            </a:r>
            <a:r>
              <a:rPr lang="en-US" sz="1800" dirty="0">
                <a:latin typeface="Candara" panose="020E0502030303020204" pitchFamily="34" charset="0"/>
              </a:rPr>
              <a:t>be prevented by </a:t>
            </a:r>
            <a:r>
              <a:rPr lang="en-US" sz="1800" dirty="0" smtClean="0">
                <a:latin typeface="Candara" panose="020E0502030303020204" pitchFamily="34" charset="0"/>
              </a:rPr>
              <a:t>proactive management</a:t>
            </a:r>
            <a:r>
              <a:rPr lang="en-US" sz="1800" dirty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The overall benefits of implementing RMON technology in a network are higher network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availability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for users and greater productivity for administrators. </a:t>
            </a:r>
            <a:r>
              <a:rPr lang="en-US" sz="1800" dirty="0">
                <a:latin typeface="Candara" panose="020E0502030303020204" pitchFamily="34" charset="0"/>
              </a:rPr>
              <a:t>A study report [CISCO/RMON] </a:t>
            </a:r>
            <a:r>
              <a:rPr lang="en-US" sz="1800" dirty="0" smtClean="0">
                <a:latin typeface="Candara" panose="020E0502030303020204" pitchFamily="34" charset="0"/>
              </a:rPr>
              <a:t>indicates increased </a:t>
            </a:r>
            <a:r>
              <a:rPr lang="en-US" sz="1800" dirty="0">
                <a:latin typeface="Candara" panose="020E0502030303020204" pitchFamily="34" charset="0"/>
              </a:rPr>
              <a:t>productivity of several times for network administrators using RMON in their network.</a:t>
            </a:r>
            <a:endParaRPr lang="ar-SA" sz="1800" dirty="0">
              <a:latin typeface="Candara" panose="020E0502030303020204" pitchFamily="34" charset="0"/>
            </a:endParaRPr>
          </a:p>
        </p:txBody>
      </p:sp>
      <p:sp>
        <p:nvSpPr>
          <p:cNvPr id="4" name="Shape 132"/>
          <p:cNvSpPr txBox="1"/>
          <p:nvPr/>
        </p:nvSpPr>
        <p:spPr>
          <a:xfrm>
            <a:off x="801635" y="14130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</p:spTree>
    <p:extLst>
      <p:ext uri="{BB962C8B-B14F-4D97-AF65-F5344CB8AC3E}">
        <p14:creationId xmlns:p14="http://schemas.microsoft.com/office/powerpoint/2010/main" val="8427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hape 137"/>
          <p:cNvCxnSpPr/>
          <p:nvPr/>
        </p:nvCxnSpPr>
        <p:spPr>
          <a:xfrm>
            <a:off x="152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9" name="Shape 139"/>
          <p:cNvSpPr txBox="1"/>
          <p:nvPr/>
        </p:nvSpPr>
        <p:spPr>
          <a:xfrm>
            <a:off x="228600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RMON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MIB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7" y="914400"/>
            <a:ext cx="5851525" cy="477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>
            <a:off x="228600" y="5715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2" name="Shape 142"/>
          <p:cNvSpPr txBox="1"/>
          <p:nvPr/>
        </p:nvSpPr>
        <p:spPr>
          <a:xfrm>
            <a:off x="-381000" y="5715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52400" y="6172201"/>
            <a:ext cx="6069012" cy="133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RMON1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: Ethernet RMON groups (rmon 1 - rmon 9)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RMON1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: Extension: Token ring extension (rmon 10)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RMON2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: Higher layers (3-7) groups (rmon 11 - rmon 20)</a:t>
            </a:r>
          </a:p>
        </p:txBody>
      </p:sp>
      <p:cxnSp>
        <p:nvCxnSpPr>
          <p:cNvPr id="144" name="Shape 144"/>
          <p:cNvCxnSpPr/>
          <p:nvPr/>
        </p:nvCxnSpPr>
        <p:spPr>
          <a:xfrm>
            <a:off x="152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7" name="Shape 147"/>
          <p:cNvSpPr txBox="1"/>
          <p:nvPr/>
        </p:nvSpPr>
        <p:spPr>
          <a:xfrm>
            <a:off x="152401" y="0"/>
            <a:ext cx="59721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8		     	                     SNMP Management:  RMON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3917" y="657727"/>
            <a:ext cx="5887452" cy="74292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dirty="0" smtClean="0">
                <a:latin typeface="Candara" panose="020E0502030303020204" pitchFamily="34" charset="0"/>
              </a:rPr>
              <a:t>RMON structure of management </a:t>
            </a:r>
            <a:r>
              <a:rPr lang="en-US" sz="2000" dirty="0">
                <a:latin typeface="Candara" panose="020E0502030303020204" pitchFamily="34" charset="0"/>
              </a:rPr>
              <a:t>information is similar to SMIv2 </a:t>
            </a:r>
            <a:r>
              <a:rPr lang="en-US" sz="2000" dirty="0" smtClean="0">
                <a:latin typeface="Candara" panose="020E0502030303020204" pitchFamily="34" charset="0"/>
              </a:rPr>
              <a:t>in defining object </a:t>
            </a:r>
            <a:r>
              <a:rPr lang="en-US" sz="2000" dirty="0">
                <a:latin typeface="Candara" panose="020E0502030303020204" pitchFamily="34" charset="0"/>
              </a:rPr>
              <a:t>types. </a:t>
            </a:r>
            <a:r>
              <a:rPr lang="en-US" sz="2000" b="1" dirty="0" smtClean="0">
                <a:latin typeface="Candara" panose="020E0502030303020204" pitchFamily="34" charset="0"/>
              </a:rPr>
              <a:t>The Remote Network Monitoring Management Information Base (RMON MIB)</a:t>
            </a:r>
            <a:r>
              <a:rPr lang="en-US" sz="2000" dirty="0" smtClean="0">
                <a:latin typeface="Candara" panose="020E0502030303020204" pitchFamily="34" charset="0"/>
              </a:rPr>
              <a:t> defining </a:t>
            </a:r>
            <a:r>
              <a:rPr lang="en-US" sz="2000" b="1" dirty="0" smtClean="0">
                <a:latin typeface="Candara" panose="020E0502030303020204" pitchFamily="34" charset="0"/>
              </a:rPr>
              <a:t>RMON groups </a:t>
            </a:r>
            <a:r>
              <a:rPr lang="en-US" sz="2000" dirty="0">
                <a:latin typeface="Candara" panose="020E0502030303020204" pitchFamily="34" charset="0"/>
              </a:rPr>
              <a:t>has been developed and defined </a:t>
            </a:r>
            <a:r>
              <a:rPr lang="en-US" sz="2000" dirty="0" smtClean="0">
                <a:latin typeface="Candara" panose="020E0502030303020204" pitchFamily="34" charset="0"/>
              </a:rPr>
              <a:t>in </a:t>
            </a:r>
            <a:r>
              <a:rPr lang="en-US" sz="2000" b="1" dirty="0" smtClean="0">
                <a:latin typeface="Candara" panose="020E0502030303020204" pitchFamily="34" charset="0"/>
              </a:rPr>
              <a:t>three </a:t>
            </a:r>
            <a:r>
              <a:rPr lang="en-US" sz="2000" b="1" dirty="0">
                <a:latin typeface="Candara" panose="020E0502030303020204" pitchFamily="34" charset="0"/>
              </a:rPr>
              <a:t>stages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original </a:t>
            </a:r>
            <a:r>
              <a:rPr lang="en-US" sz="2000" b="1" dirty="0" smtClean="0">
                <a:latin typeface="Candara" panose="020E0502030303020204" pitchFamily="34" charset="0"/>
              </a:rPr>
              <a:t>RMON MIB</a:t>
            </a:r>
            <a:r>
              <a:rPr lang="en-US" sz="2000" dirty="0" smtClean="0">
                <a:latin typeface="Candara" panose="020E0502030303020204" pitchFamily="34" charset="0"/>
              </a:rPr>
              <a:t>, now referred to </a:t>
            </a:r>
            <a:r>
              <a:rPr lang="en-US" sz="2000" dirty="0">
                <a:latin typeface="Candara" panose="020E0502030303020204" pitchFamily="34" charset="0"/>
              </a:rPr>
              <a:t>as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RMON1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was developed for Ethernet </a:t>
            </a:r>
            <a:r>
              <a:rPr lang="en-US" sz="2000" dirty="0" smtClean="0">
                <a:latin typeface="Candara" panose="020E0502030303020204" pitchFamily="34" charset="0"/>
              </a:rPr>
              <a:t>LAN (obsolete).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 There are two data types introduced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as </a:t>
            </a:r>
            <a:r>
              <a:rPr lang="en-US" sz="2000" b="1" dirty="0">
                <a:latin typeface="Candara" panose="020E0502030303020204" pitchFamily="34" charset="0"/>
              </a:rPr>
              <a:t>textual conventions</a:t>
            </a:r>
            <a:r>
              <a:rPr lang="en-US" sz="2000" dirty="0">
                <a:latin typeface="Candara" panose="020E0502030303020204" pitchFamily="34" charset="0"/>
              </a:rPr>
              <a:t>, and </a:t>
            </a:r>
            <a:r>
              <a:rPr lang="en-US" sz="2000" b="1" dirty="0">
                <a:latin typeface="Candara" panose="020E0502030303020204" pitchFamily="34" charset="0"/>
              </a:rPr>
              <a:t>ten MIB groups </a:t>
            </a:r>
            <a:r>
              <a:rPr lang="en-US" sz="2000" dirty="0">
                <a:latin typeface="Candara" panose="020E0502030303020204" pitchFamily="34" charset="0"/>
              </a:rPr>
              <a:t>(rmon 1 to rmon 10), as shown in Figure 8.2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ndara" panose="020E0502030303020204" pitchFamily="34" charset="0"/>
              </a:rPr>
              <a:t>Token-ring </a:t>
            </a:r>
            <a:r>
              <a:rPr lang="en-US" sz="2000" b="1" dirty="0">
                <a:latin typeface="Candara" panose="020E0502030303020204" pitchFamily="34" charset="0"/>
              </a:rPr>
              <a:t>extensions </a:t>
            </a:r>
            <a:r>
              <a:rPr lang="en-US" sz="2000" dirty="0">
                <a:latin typeface="Candara" panose="020E0502030303020204" pitchFamily="34" charset="0"/>
              </a:rPr>
              <a:t>to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RMON1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latin typeface="Candara" panose="020E0502030303020204" pitchFamily="34" charset="0"/>
              </a:rPr>
              <a:t>use for </a:t>
            </a:r>
            <a:r>
              <a:rPr lang="en-US" sz="2000" dirty="0">
                <a:latin typeface="Candara" panose="020E0502030303020204" pitchFamily="34" charset="0"/>
              </a:rPr>
              <a:t>remote </a:t>
            </a:r>
            <a:r>
              <a:rPr lang="en-US" sz="2000" dirty="0" smtClean="0">
                <a:latin typeface="Candara" panose="020E0502030303020204" pitchFamily="34" charset="0"/>
              </a:rPr>
              <a:t>monitoring, </a:t>
            </a:r>
            <a:r>
              <a:rPr lang="en-US" sz="2000" dirty="0">
                <a:latin typeface="Candara" panose="020E0502030303020204" pitchFamily="34" charset="0"/>
              </a:rPr>
              <a:t>it </a:t>
            </a:r>
            <a:r>
              <a:rPr lang="en-US" sz="2000" dirty="0" smtClean="0">
                <a:latin typeface="Candara" panose="020E0502030303020204" pitchFamily="34" charset="0"/>
              </a:rPr>
              <a:t>addressed parameters </a:t>
            </a:r>
            <a:r>
              <a:rPr lang="en-US" sz="2000" dirty="0">
                <a:latin typeface="Candara" panose="020E0502030303020204" pitchFamily="34" charset="0"/>
              </a:rPr>
              <a:t>at the OSI layer 2 level only.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ndara" panose="020E0502030303020204" pitchFamily="34" charset="0"/>
              </a:rPr>
              <a:t>RMON2 </a:t>
            </a:r>
            <a:r>
              <a:rPr lang="en-US" sz="2000" b="1" dirty="0">
                <a:latin typeface="Candara" panose="020E0502030303020204" pitchFamily="34" charset="0"/>
              </a:rPr>
              <a:t>groups </a:t>
            </a:r>
            <a:r>
              <a:rPr lang="en-US" sz="2000" dirty="0">
                <a:latin typeface="Candara" panose="020E0502030303020204" pitchFamily="34" charset="0"/>
              </a:rPr>
              <a:t>(rmon 11-20) for </a:t>
            </a:r>
            <a:r>
              <a:rPr lang="en-US" sz="2000" dirty="0" smtClean="0">
                <a:latin typeface="Candara" panose="020E0502030303020204" pitchFamily="34" charset="0"/>
              </a:rPr>
              <a:t>the higher </a:t>
            </a:r>
            <a:r>
              <a:rPr lang="en-US" sz="2000" dirty="0">
                <a:latin typeface="Candara" panose="020E0502030303020204" pitchFamily="34" charset="0"/>
              </a:rPr>
              <a:t>layers.</a:t>
            </a:r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2498</Words>
  <Application>Microsoft Office PowerPoint</Application>
  <PresentationFormat>Custom</PresentationFormat>
  <Paragraphs>255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Candara</vt:lpstr>
      <vt:lpstr>inherit</vt:lpstr>
      <vt:lpstr>Times New Roman</vt:lpstr>
      <vt:lpstr>Wingdings</vt:lpstr>
      <vt:lpstr>Default Design</vt:lpstr>
      <vt:lpstr>PowerPoint Presentation</vt:lpstr>
      <vt:lpstr>Objectives</vt:lpstr>
      <vt:lpstr>Interdiction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25</cp:revision>
  <cp:lastPrinted>2017-05-08T11:20:26Z</cp:lastPrinted>
  <dcterms:modified xsi:type="dcterms:W3CDTF">2017-05-08T11:21:00Z</dcterms:modified>
</cp:coreProperties>
</file>